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9" r:id="rId3"/>
    <p:sldId id="275" r:id="rId4"/>
    <p:sldId id="295" r:id="rId5"/>
    <p:sldId id="266" r:id="rId6"/>
    <p:sldId id="262" r:id="rId7"/>
    <p:sldId id="288" r:id="rId8"/>
    <p:sldId id="289" r:id="rId9"/>
    <p:sldId id="287" r:id="rId10"/>
    <p:sldId id="304" r:id="rId11"/>
    <p:sldId id="265" r:id="rId12"/>
    <p:sldId id="273" r:id="rId13"/>
    <p:sldId id="282" r:id="rId14"/>
    <p:sldId id="285" r:id="rId15"/>
    <p:sldId id="296" r:id="rId16"/>
    <p:sldId id="276" r:id="rId17"/>
    <p:sldId id="286" r:id="rId18"/>
    <p:sldId id="269" r:id="rId19"/>
    <p:sldId id="261" r:id="rId20"/>
    <p:sldId id="272" r:id="rId21"/>
    <p:sldId id="278" r:id="rId22"/>
    <p:sldId id="271" r:id="rId23"/>
    <p:sldId id="267" r:id="rId24"/>
    <p:sldId id="297" r:id="rId25"/>
    <p:sldId id="298" r:id="rId26"/>
    <p:sldId id="299" r:id="rId27"/>
    <p:sldId id="300" r:id="rId28"/>
    <p:sldId id="301" r:id="rId29"/>
    <p:sldId id="302" r:id="rId30"/>
    <p:sldId id="303" r:id="rId31"/>
    <p:sldId id="279" r:id="rId32"/>
  </p:sldIdLst>
  <p:sldSz cx="12192000" cy="6858000"/>
  <p:notesSz cx="6799263" cy="9929813"/>
  <p:defaultTextStyle>
    <a:defPPr>
      <a:defRPr lang="sv-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E5"/>
    <a:srgbClr val="663300"/>
    <a:srgbClr val="FFCC66"/>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4" autoAdjust="0"/>
    <p:restoredTop sz="92416" autoAdjust="0"/>
  </p:normalViewPr>
  <p:slideViewPr>
    <p:cSldViewPr showGuides="1">
      <p:cViewPr varScale="1">
        <p:scale>
          <a:sx n="62" d="100"/>
          <a:sy n="62" d="100"/>
        </p:scale>
        <p:origin x="528" y="40"/>
      </p:cViewPr>
      <p:guideLst>
        <p:guide orient="horz" pos="2205"/>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sv-FI"/>
          </a:p>
        </p:txBody>
      </p:sp>
      <p:sp>
        <p:nvSpPr>
          <p:cNvPr id="3" name="Date Placeholder 2"/>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91D860D3-6D80-4D99-9130-DC3EF73F8235}" type="datetimeFigureOut">
              <a:rPr lang="sv-FI" smtClean="0"/>
              <a:t>19-01-2023</a:t>
            </a:fld>
            <a:endParaRPr lang="sv-FI"/>
          </a:p>
        </p:txBody>
      </p:sp>
      <p:sp>
        <p:nvSpPr>
          <p:cNvPr id="4" name="Footer Placeholder 3"/>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sv-FI"/>
          </a:p>
        </p:txBody>
      </p:sp>
      <p:sp>
        <p:nvSpPr>
          <p:cNvPr id="5" name="Slide Number Placeholder 4"/>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74978127-9C5B-4F90-8F7B-8D93EC4FED94}" type="slidenum">
              <a:rPr lang="sv-FI" smtClean="0"/>
              <a:t>‹#›</a:t>
            </a:fld>
            <a:endParaRPr lang="sv-FI"/>
          </a:p>
        </p:txBody>
      </p:sp>
    </p:spTree>
    <p:extLst>
      <p:ext uri="{BB962C8B-B14F-4D97-AF65-F5344CB8AC3E}">
        <p14:creationId xmlns:p14="http://schemas.microsoft.com/office/powerpoint/2010/main" val="2349264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sv-FI"/>
          </a:p>
        </p:txBody>
      </p:sp>
      <p:sp>
        <p:nvSpPr>
          <p:cNvPr id="3" name="Date Placeholder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66ABC56A-8C2C-48CD-8B7B-918BB1064877}" type="datetimeFigureOut">
              <a:rPr lang="sv-FI" smtClean="0"/>
              <a:t>19-01-2023</a:t>
            </a:fld>
            <a:endParaRPr lang="sv-FI"/>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sv-FI"/>
          </a:p>
        </p:txBody>
      </p:sp>
      <p:sp>
        <p:nvSpPr>
          <p:cNvPr id="5" name="Notes Placeholder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6" name="Footer Placeholder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sv-FI"/>
          </a:p>
        </p:txBody>
      </p:sp>
      <p:sp>
        <p:nvSpPr>
          <p:cNvPr id="7" name="Slide Number Placeholder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C8C1105F-72E9-4C6C-BBA8-0D032C053E2A}" type="slidenum">
              <a:rPr lang="sv-FI" smtClean="0"/>
              <a:t>‹#›</a:t>
            </a:fld>
            <a:endParaRPr lang="sv-FI"/>
          </a:p>
        </p:txBody>
      </p:sp>
    </p:spTree>
    <p:extLst>
      <p:ext uri="{BB962C8B-B14F-4D97-AF65-F5344CB8AC3E}">
        <p14:creationId xmlns:p14="http://schemas.microsoft.com/office/powerpoint/2010/main" val="102555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a:t>
            </a:fld>
            <a:endParaRPr lang="sv-FI"/>
          </a:p>
        </p:txBody>
      </p:sp>
    </p:spTree>
    <p:extLst>
      <p:ext uri="{BB962C8B-B14F-4D97-AF65-F5344CB8AC3E}">
        <p14:creationId xmlns:p14="http://schemas.microsoft.com/office/powerpoint/2010/main" val="46413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11</a:t>
            </a:fld>
            <a:endParaRPr lang="sv-FI"/>
          </a:p>
        </p:txBody>
      </p:sp>
    </p:spTree>
    <p:extLst>
      <p:ext uri="{BB962C8B-B14F-4D97-AF65-F5344CB8AC3E}">
        <p14:creationId xmlns:p14="http://schemas.microsoft.com/office/powerpoint/2010/main" val="577436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12</a:t>
            </a:fld>
            <a:endParaRPr lang="sv-FI"/>
          </a:p>
        </p:txBody>
      </p:sp>
    </p:spTree>
    <p:extLst>
      <p:ext uri="{BB962C8B-B14F-4D97-AF65-F5344CB8AC3E}">
        <p14:creationId xmlns:p14="http://schemas.microsoft.com/office/powerpoint/2010/main" val="1626433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13</a:t>
            </a:fld>
            <a:endParaRPr lang="sv-FI"/>
          </a:p>
        </p:txBody>
      </p:sp>
    </p:spTree>
    <p:extLst>
      <p:ext uri="{BB962C8B-B14F-4D97-AF65-F5344CB8AC3E}">
        <p14:creationId xmlns:p14="http://schemas.microsoft.com/office/powerpoint/2010/main" val="469363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14</a:t>
            </a:fld>
            <a:endParaRPr lang="sv-FI"/>
          </a:p>
        </p:txBody>
      </p:sp>
    </p:spTree>
    <p:extLst>
      <p:ext uri="{BB962C8B-B14F-4D97-AF65-F5344CB8AC3E}">
        <p14:creationId xmlns:p14="http://schemas.microsoft.com/office/powerpoint/2010/main" val="59155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15</a:t>
            </a:fld>
            <a:endParaRPr lang="sv-FI"/>
          </a:p>
        </p:txBody>
      </p:sp>
    </p:spTree>
    <p:extLst>
      <p:ext uri="{BB962C8B-B14F-4D97-AF65-F5344CB8AC3E}">
        <p14:creationId xmlns:p14="http://schemas.microsoft.com/office/powerpoint/2010/main" val="424559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16</a:t>
            </a:fld>
            <a:endParaRPr lang="sv-FI"/>
          </a:p>
        </p:txBody>
      </p:sp>
    </p:spTree>
    <p:extLst>
      <p:ext uri="{BB962C8B-B14F-4D97-AF65-F5344CB8AC3E}">
        <p14:creationId xmlns:p14="http://schemas.microsoft.com/office/powerpoint/2010/main" val="3668771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17</a:t>
            </a:fld>
            <a:endParaRPr lang="sv-FI"/>
          </a:p>
        </p:txBody>
      </p:sp>
    </p:spTree>
    <p:extLst>
      <p:ext uri="{BB962C8B-B14F-4D97-AF65-F5344CB8AC3E}">
        <p14:creationId xmlns:p14="http://schemas.microsoft.com/office/powerpoint/2010/main" val="98443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18</a:t>
            </a:fld>
            <a:endParaRPr lang="sv-FI"/>
          </a:p>
        </p:txBody>
      </p:sp>
    </p:spTree>
    <p:extLst>
      <p:ext uri="{BB962C8B-B14F-4D97-AF65-F5344CB8AC3E}">
        <p14:creationId xmlns:p14="http://schemas.microsoft.com/office/powerpoint/2010/main" val="3563614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 Between 1979 and 1990: </a:t>
            </a:r>
            <a:r>
              <a:rPr lang="en-GB" sz="1200" dirty="0">
                <a:solidFill>
                  <a:schemeClr val="accent5"/>
                </a:solidFill>
              </a:rPr>
              <a:t>Evadne </a:t>
            </a:r>
            <a:r>
              <a:rPr lang="en-GB" sz="1200" dirty="0" err="1">
                <a:solidFill>
                  <a:schemeClr val="accent5"/>
                </a:solidFill>
              </a:rPr>
              <a:t>nordmanni</a:t>
            </a:r>
            <a:r>
              <a:rPr lang="en-GB" sz="1200" dirty="0">
                <a:solidFill>
                  <a:schemeClr val="accent5"/>
                </a:solidFill>
              </a:rPr>
              <a:t>, </a:t>
            </a:r>
            <a:r>
              <a:rPr lang="en-GB" sz="1200" dirty="0" err="1">
                <a:solidFill>
                  <a:schemeClr val="accent5"/>
                </a:solidFill>
              </a:rPr>
              <a:t>Podon</a:t>
            </a:r>
            <a:r>
              <a:rPr lang="en-GB" sz="1200" dirty="0">
                <a:solidFill>
                  <a:schemeClr val="accent5"/>
                </a:solidFill>
              </a:rPr>
              <a:t>/</a:t>
            </a:r>
            <a:r>
              <a:rPr lang="en-GB" sz="1200" dirty="0" err="1">
                <a:solidFill>
                  <a:schemeClr val="accent5"/>
                </a:solidFill>
              </a:rPr>
              <a:t>Pleopis</a:t>
            </a:r>
            <a:r>
              <a:rPr lang="en-GB" sz="1200" dirty="0">
                <a:solidFill>
                  <a:schemeClr val="accent5"/>
                </a:solidFill>
              </a:rPr>
              <a:t> spp., </a:t>
            </a:r>
            <a:r>
              <a:rPr lang="en-GB" sz="1200" dirty="0" err="1">
                <a:solidFill>
                  <a:schemeClr val="accent5"/>
                </a:solidFill>
              </a:rPr>
              <a:t>Keratella</a:t>
            </a:r>
            <a:r>
              <a:rPr lang="en-GB" sz="1200" dirty="0">
                <a:solidFill>
                  <a:schemeClr val="accent5"/>
                </a:solidFill>
              </a:rPr>
              <a:t> spp., </a:t>
            </a:r>
          </a:p>
          <a:p>
            <a:r>
              <a:rPr lang="en-GB" sz="1200" dirty="0" err="1">
                <a:solidFill>
                  <a:schemeClr val="accent5"/>
                </a:solidFill>
              </a:rPr>
              <a:t>Bosmina</a:t>
            </a:r>
            <a:r>
              <a:rPr lang="en-GB" sz="1200" dirty="0">
                <a:solidFill>
                  <a:schemeClr val="accent5"/>
                </a:solidFill>
              </a:rPr>
              <a:t> spp., </a:t>
            </a:r>
          </a:p>
          <a:p>
            <a:r>
              <a:rPr lang="en-GB" sz="1200" dirty="0" err="1">
                <a:solidFill>
                  <a:schemeClr val="accent2"/>
                </a:solidFill>
              </a:rPr>
              <a:t>Monoporeia</a:t>
            </a:r>
            <a:r>
              <a:rPr lang="en-GB" sz="1200" dirty="0">
                <a:solidFill>
                  <a:schemeClr val="accent2"/>
                </a:solidFill>
              </a:rPr>
              <a:t> </a:t>
            </a:r>
            <a:r>
              <a:rPr lang="en-GB" sz="1200" dirty="0" err="1">
                <a:solidFill>
                  <a:schemeClr val="accent2"/>
                </a:solidFill>
              </a:rPr>
              <a:t>affinis</a:t>
            </a:r>
            <a:r>
              <a:rPr lang="en-GB" sz="1200" dirty="0">
                <a:solidFill>
                  <a:schemeClr val="accent2"/>
                </a:solidFill>
              </a:rPr>
              <a:t>, </a:t>
            </a:r>
            <a:r>
              <a:rPr lang="en-GB" sz="1200" dirty="0" err="1">
                <a:solidFill>
                  <a:schemeClr val="accent2"/>
                </a:solidFill>
              </a:rPr>
              <a:t>Oligochaeta</a:t>
            </a:r>
            <a:r>
              <a:rPr lang="en-GB" sz="1200" dirty="0">
                <a:solidFill>
                  <a:schemeClr val="accent2"/>
                </a:solidFill>
              </a:rPr>
              <a:t> spp. </a:t>
            </a:r>
          </a:p>
          <a:p>
            <a:r>
              <a:rPr lang="en-GB" sz="1200" dirty="0" err="1">
                <a:solidFill>
                  <a:schemeClr val="accent2"/>
                </a:solidFill>
              </a:rPr>
              <a:t>Limecola</a:t>
            </a:r>
            <a:r>
              <a:rPr lang="en-GB" sz="1200" dirty="0">
                <a:solidFill>
                  <a:schemeClr val="accent2"/>
                </a:solidFill>
              </a:rPr>
              <a:t> </a:t>
            </a:r>
            <a:r>
              <a:rPr lang="en-GB" sz="1200" dirty="0" err="1">
                <a:solidFill>
                  <a:schemeClr val="accent2"/>
                </a:solidFill>
              </a:rPr>
              <a:t>balthica</a:t>
            </a:r>
            <a:endParaRPr lang="en-GB" sz="1200" dirty="0"/>
          </a:p>
          <a:p>
            <a:r>
              <a:rPr lang="en-GB" sz="1200" dirty="0">
                <a:solidFill>
                  <a:schemeClr val="accent1"/>
                </a:solidFill>
              </a:rPr>
              <a:t>cod (</a:t>
            </a:r>
            <a:r>
              <a:rPr lang="en-GB" sz="1200" dirty="0" err="1">
                <a:solidFill>
                  <a:schemeClr val="accent1"/>
                </a:solidFill>
              </a:rPr>
              <a:t>Gadus</a:t>
            </a:r>
            <a:r>
              <a:rPr lang="en-GB" sz="1200" dirty="0">
                <a:solidFill>
                  <a:schemeClr val="accent1"/>
                </a:solidFill>
              </a:rPr>
              <a:t> </a:t>
            </a:r>
            <a:r>
              <a:rPr lang="en-GB" sz="1200" dirty="0" err="1">
                <a:solidFill>
                  <a:schemeClr val="accent1"/>
                </a:solidFill>
              </a:rPr>
              <a:t>morhua</a:t>
            </a:r>
            <a:r>
              <a:rPr lang="en-GB" sz="1200" dirty="0">
                <a:solidFill>
                  <a:schemeClr val="accent1"/>
                </a:solidFill>
              </a:rPr>
              <a:t>).</a:t>
            </a:r>
          </a:p>
          <a:p>
            <a:r>
              <a:rPr lang="en-GB" sz="1200" dirty="0"/>
              <a:t>  </a:t>
            </a:r>
          </a:p>
          <a:p>
            <a:endParaRPr lang="en-GB" sz="1200" dirty="0"/>
          </a:p>
          <a:p>
            <a:endParaRPr lang="en-GB" sz="1200" dirty="0"/>
          </a:p>
          <a:p>
            <a:r>
              <a:rPr lang="en-GB" sz="1200" dirty="0"/>
              <a:t>- Between 2001 and 2014: heterotrophs, </a:t>
            </a:r>
          </a:p>
          <a:p>
            <a:r>
              <a:rPr lang="en-GB" sz="1200" dirty="0">
                <a:solidFill>
                  <a:schemeClr val="accent5"/>
                </a:solidFill>
              </a:rPr>
              <a:t>Cyclops spp. and </a:t>
            </a:r>
            <a:r>
              <a:rPr lang="en-GB" sz="1200" dirty="0" err="1">
                <a:solidFill>
                  <a:schemeClr val="accent5"/>
                </a:solidFill>
              </a:rPr>
              <a:t>Cercopagis</a:t>
            </a:r>
            <a:r>
              <a:rPr lang="en-GB" sz="1200" dirty="0">
                <a:solidFill>
                  <a:schemeClr val="accent5"/>
                </a:solidFill>
              </a:rPr>
              <a:t> </a:t>
            </a:r>
            <a:r>
              <a:rPr lang="en-GB" sz="1200" dirty="0" err="1">
                <a:solidFill>
                  <a:schemeClr val="accent5"/>
                </a:solidFill>
              </a:rPr>
              <a:t>pengoi</a:t>
            </a:r>
            <a:endParaRPr lang="en-GB" sz="1200" dirty="0">
              <a:solidFill>
                <a:schemeClr val="accent5"/>
              </a:solidFill>
            </a:endParaRPr>
          </a:p>
          <a:p>
            <a:r>
              <a:rPr lang="en-GB" sz="1200" dirty="0" err="1">
                <a:solidFill>
                  <a:schemeClr val="accent1"/>
                </a:solidFill>
              </a:rPr>
              <a:t>Pomatoschistus</a:t>
            </a:r>
            <a:r>
              <a:rPr lang="en-GB" sz="1200" dirty="0">
                <a:solidFill>
                  <a:schemeClr val="accent1"/>
                </a:solidFill>
              </a:rPr>
              <a:t> </a:t>
            </a:r>
            <a:r>
              <a:rPr lang="en-GB" sz="1200" dirty="0" err="1">
                <a:solidFill>
                  <a:schemeClr val="accent1"/>
                </a:solidFill>
              </a:rPr>
              <a:t>minutus</a:t>
            </a:r>
            <a:r>
              <a:rPr lang="en-GB" sz="1200" dirty="0">
                <a:solidFill>
                  <a:schemeClr val="accent1"/>
                </a:solidFill>
              </a:rPr>
              <a:t>, </a:t>
            </a:r>
            <a:r>
              <a:rPr lang="en-GB" sz="1200" dirty="0" err="1">
                <a:solidFill>
                  <a:schemeClr val="accent1"/>
                </a:solidFill>
              </a:rPr>
              <a:t>Sprattus</a:t>
            </a:r>
            <a:r>
              <a:rPr lang="en-GB" sz="1200" dirty="0">
                <a:solidFill>
                  <a:schemeClr val="accent1"/>
                </a:solidFill>
              </a:rPr>
              <a:t> </a:t>
            </a:r>
            <a:r>
              <a:rPr lang="en-GB" sz="1200" dirty="0" err="1">
                <a:solidFill>
                  <a:schemeClr val="accent1"/>
                </a:solidFill>
              </a:rPr>
              <a:t>sprattus</a:t>
            </a:r>
            <a:r>
              <a:rPr lang="en-GB" sz="1200" dirty="0">
                <a:solidFill>
                  <a:schemeClr val="accent1"/>
                </a:solidFill>
              </a:rPr>
              <a:t>, and </a:t>
            </a:r>
            <a:r>
              <a:rPr lang="en-GB" sz="1200" dirty="0" err="1">
                <a:solidFill>
                  <a:schemeClr val="accent1"/>
                </a:solidFill>
              </a:rPr>
              <a:t>Gasterosteus</a:t>
            </a:r>
            <a:r>
              <a:rPr lang="en-GB" sz="1200" dirty="0">
                <a:solidFill>
                  <a:schemeClr val="accent1"/>
                </a:solidFill>
              </a:rPr>
              <a:t> </a:t>
            </a:r>
            <a:r>
              <a:rPr lang="en-GB" sz="1200" dirty="0" err="1">
                <a:solidFill>
                  <a:schemeClr val="accent1"/>
                </a:solidFill>
              </a:rPr>
              <a:t>aculeatus</a:t>
            </a:r>
            <a:r>
              <a:rPr lang="en-GB" sz="1200" dirty="0">
                <a:solidFill>
                  <a:schemeClr val="accent1"/>
                </a:solidFill>
              </a:rPr>
              <a:t> </a:t>
            </a:r>
            <a:r>
              <a:rPr lang="en-GB" sz="1200" dirty="0" err="1">
                <a:solidFill>
                  <a:schemeClr val="accent2"/>
                </a:solidFill>
              </a:rPr>
              <a:t>Marenzelleria</a:t>
            </a:r>
            <a:r>
              <a:rPr lang="en-GB" sz="1200" dirty="0">
                <a:solidFill>
                  <a:schemeClr val="accent2"/>
                </a:solidFill>
              </a:rPr>
              <a:t> </a:t>
            </a:r>
          </a:p>
          <a:p>
            <a:endParaRPr lang="sv-FI" dirty="0"/>
          </a:p>
        </p:txBody>
      </p:sp>
      <p:sp>
        <p:nvSpPr>
          <p:cNvPr id="4" name="Slide Number Placeholder 3"/>
          <p:cNvSpPr>
            <a:spLocks noGrp="1"/>
          </p:cNvSpPr>
          <p:nvPr>
            <p:ph type="sldNum" sz="quarter" idx="10"/>
          </p:nvPr>
        </p:nvSpPr>
        <p:spPr/>
        <p:txBody>
          <a:bodyPr/>
          <a:lstStyle/>
          <a:p>
            <a:fld id="{A4325E76-F87F-43D8-934E-7CE6C13C729E}" type="slidenum">
              <a:rPr lang="sv-FI" smtClean="0"/>
              <a:t>19</a:t>
            </a:fld>
            <a:endParaRPr lang="sv-FI"/>
          </a:p>
        </p:txBody>
      </p:sp>
    </p:spTree>
    <p:extLst>
      <p:ext uri="{BB962C8B-B14F-4D97-AF65-F5344CB8AC3E}">
        <p14:creationId xmlns:p14="http://schemas.microsoft.com/office/powerpoint/2010/main" val="277626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20</a:t>
            </a:fld>
            <a:endParaRPr lang="sv-FI"/>
          </a:p>
        </p:txBody>
      </p:sp>
    </p:spTree>
    <p:extLst>
      <p:ext uri="{BB962C8B-B14F-4D97-AF65-F5344CB8AC3E}">
        <p14:creationId xmlns:p14="http://schemas.microsoft.com/office/powerpoint/2010/main" val="296401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dirty="0"/>
          </a:p>
        </p:txBody>
      </p:sp>
      <p:sp>
        <p:nvSpPr>
          <p:cNvPr id="4" name="Slide Number Placeholder 3"/>
          <p:cNvSpPr>
            <a:spLocks noGrp="1"/>
          </p:cNvSpPr>
          <p:nvPr>
            <p:ph type="sldNum" sz="quarter" idx="10"/>
          </p:nvPr>
        </p:nvSpPr>
        <p:spPr/>
        <p:txBody>
          <a:bodyPr/>
          <a:lstStyle/>
          <a:p>
            <a:fld id="{C8C1105F-72E9-4C6C-BBA8-0D032C053E2A}" type="slidenum">
              <a:rPr lang="sv-FI" smtClean="0"/>
              <a:t>2</a:t>
            </a:fld>
            <a:endParaRPr lang="sv-FI"/>
          </a:p>
        </p:txBody>
      </p:sp>
    </p:spTree>
    <p:extLst>
      <p:ext uri="{BB962C8B-B14F-4D97-AF65-F5344CB8AC3E}">
        <p14:creationId xmlns:p14="http://schemas.microsoft.com/office/powerpoint/2010/main" val="2310414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21</a:t>
            </a:fld>
            <a:endParaRPr lang="sv-FI"/>
          </a:p>
        </p:txBody>
      </p:sp>
    </p:spTree>
    <p:extLst>
      <p:ext uri="{BB962C8B-B14F-4D97-AF65-F5344CB8AC3E}">
        <p14:creationId xmlns:p14="http://schemas.microsoft.com/office/powerpoint/2010/main" val="87433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22</a:t>
            </a:fld>
            <a:endParaRPr lang="sv-FI"/>
          </a:p>
        </p:txBody>
      </p:sp>
    </p:spTree>
    <p:extLst>
      <p:ext uri="{BB962C8B-B14F-4D97-AF65-F5344CB8AC3E}">
        <p14:creationId xmlns:p14="http://schemas.microsoft.com/office/powerpoint/2010/main" val="3700944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23</a:t>
            </a:fld>
            <a:endParaRPr lang="sv-FI"/>
          </a:p>
        </p:txBody>
      </p:sp>
    </p:spTree>
    <p:extLst>
      <p:ext uri="{BB962C8B-B14F-4D97-AF65-F5344CB8AC3E}">
        <p14:creationId xmlns:p14="http://schemas.microsoft.com/office/powerpoint/2010/main" val="3271575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24</a:t>
            </a:fld>
            <a:endParaRPr lang="sv-FI"/>
          </a:p>
        </p:txBody>
      </p:sp>
    </p:spTree>
    <p:extLst>
      <p:ext uri="{BB962C8B-B14F-4D97-AF65-F5344CB8AC3E}">
        <p14:creationId xmlns:p14="http://schemas.microsoft.com/office/powerpoint/2010/main" val="2209636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25</a:t>
            </a:fld>
            <a:endParaRPr lang="sv-FI"/>
          </a:p>
        </p:txBody>
      </p:sp>
    </p:spTree>
    <p:extLst>
      <p:ext uri="{BB962C8B-B14F-4D97-AF65-F5344CB8AC3E}">
        <p14:creationId xmlns:p14="http://schemas.microsoft.com/office/powerpoint/2010/main" val="2090370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26</a:t>
            </a:fld>
            <a:endParaRPr lang="sv-FI"/>
          </a:p>
        </p:txBody>
      </p:sp>
    </p:spTree>
    <p:extLst>
      <p:ext uri="{BB962C8B-B14F-4D97-AF65-F5344CB8AC3E}">
        <p14:creationId xmlns:p14="http://schemas.microsoft.com/office/powerpoint/2010/main" val="223671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27</a:t>
            </a:fld>
            <a:endParaRPr lang="sv-FI"/>
          </a:p>
        </p:txBody>
      </p:sp>
    </p:spTree>
    <p:extLst>
      <p:ext uri="{BB962C8B-B14F-4D97-AF65-F5344CB8AC3E}">
        <p14:creationId xmlns:p14="http://schemas.microsoft.com/office/powerpoint/2010/main" val="3439415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28</a:t>
            </a:fld>
            <a:endParaRPr lang="sv-FI"/>
          </a:p>
        </p:txBody>
      </p:sp>
    </p:spTree>
    <p:extLst>
      <p:ext uri="{BB962C8B-B14F-4D97-AF65-F5344CB8AC3E}">
        <p14:creationId xmlns:p14="http://schemas.microsoft.com/office/powerpoint/2010/main" val="263473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29</a:t>
            </a:fld>
            <a:endParaRPr lang="sv-FI"/>
          </a:p>
        </p:txBody>
      </p:sp>
    </p:spTree>
    <p:extLst>
      <p:ext uri="{BB962C8B-B14F-4D97-AF65-F5344CB8AC3E}">
        <p14:creationId xmlns:p14="http://schemas.microsoft.com/office/powerpoint/2010/main" val="1537967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30</a:t>
            </a:fld>
            <a:endParaRPr lang="sv-FI"/>
          </a:p>
        </p:txBody>
      </p:sp>
    </p:spTree>
    <p:extLst>
      <p:ext uri="{BB962C8B-B14F-4D97-AF65-F5344CB8AC3E}">
        <p14:creationId xmlns:p14="http://schemas.microsoft.com/office/powerpoint/2010/main" val="246337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Defintions</a:t>
            </a:r>
            <a:r>
              <a:rPr lang="en-US" sz="1200" dirty="0"/>
              <a:t>:</a:t>
            </a:r>
          </a:p>
          <a:p>
            <a:r>
              <a:rPr lang="en-US" sz="1200" dirty="0"/>
              <a:t>`selection effect', dominance by species with particular traits affects ecosystem processes</a:t>
            </a:r>
          </a:p>
          <a:p>
            <a:r>
              <a:rPr lang="en-US" sz="1200" dirty="0"/>
              <a:t>`complementarity effect', resource partitioning or positive interactions lead to increased total resource use</a:t>
            </a:r>
          </a:p>
          <a:p>
            <a:endParaRPr lang="en-US" sz="1200" dirty="0"/>
          </a:p>
          <a:p>
            <a:endParaRPr lang="sv-FI" dirty="0"/>
          </a:p>
        </p:txBody>
      </p:sp>
      <p:sp>
        <p:nvSpPr>
          <p:cNvPr id="4" name="Slide Number Placeholder 3"/>
          <p:cNvSpPr>
            <a:spLocks noGrp="1"/>
          </p:cNvSpPr>
          <p:nvPr>
            <p:ph type="sldNum" sz="quarter" idx="10"/>
          </p:nvPr>
        </p:nvSpPr>
        <p:spPr/>
        <p:txBody>
          <a:bodyPr/>
          <a:lstStyle/>
          <a:p>
            <a:fld id="{C8C1105F-72E9-4C6C-BBA8-0D032C053E2A}" type="slidenum">
              <a:rPr lang="sv-FI" smtClean="0"/>
              <a:t>3</a:t>
            </a:fld>
            <a:endParaRPr lang="sv-FI"/>
          </a:p>
        </p:txBody>
      </p:sp>
    </p:spTree>
    <p:extLst>
      <p:ext uri="{BB962C8B-B14F-4D97-AF65-F5344CB8AC3E}">
        <p14:creationId xmlns:p14="http://schemas.microsoft.com/office/powerpoint/2010/main" val="2282737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31</a:t>
            </a:fld>
            <a:endParaRPr lang="sv-FI"/>
          </a:p>
        </p:txBody>
      </p:sp>
    </p:spTree>
    <p:extLst>
      <p:ext uri="{BB962C8B-B14F-4D97-AF65-F5344CB8AC3E}">
        <p14:creationId xmlns:p14="http://schemas.microsoft.com/office/powerpoint/2010/main" val="154117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4</a:t>
            </a:fld>
            <a:endParaRPr lang="sv-FI"/>
          </a:p>
        </p:txBody>
      </p:sp>
    </p:spTree>
    <p:extLst>
      <p:ext uri="{BB962C8B-B14F-4D97-AF65-F5344CB8AC3E}">
        <p14:creationId xmlns:p14="http://schemas.microsoft.com/office/powerpoint/2010/main" val="658776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5</a:t>
            </a:fld>
            <a:endParaRPr lang="sv-FI"/>
          </a:p>
        </p:txBody>
      </p:sp>
    </p:spTree>
    <p:extLst>
      <p:ext uri="{BB962C8B-B14F-4D97-AF65-F5344CB8AC3E}">
        <p14:creationId xmlns:p14="http://schemas.microsoft.com/office/powerpoint/2010/main" val="390727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The Gulf </a:t>
            </a:r>
            <a:r>
              <a:rPr lang="nb-NO" dirty="0" err="1"/>
              <a:t>of</a:t>
            </a:r>
            <a:r>
              <a:rPr lang="nb-NO" dirty="0"/>
              <a:t> Riga is a  </a:t>
            </a:r>
            <a:r>
              <a:rPr lang="nb-NO" dirty="0" err="1"/>
              <a:t>relatively</a:t>
            </a:r>
            <a:r>
              <a:rPr lang="nb-NO" baseline="0" dirty="0"/>
              <a:t> </a:t>
            </a:r>
            <a:r>
              <a:rPr lang="nb-NO" baseline="0" dirty="0" err="1"/>
              <a:t>shallow</a:t>
            </a:r>
            <a:r>
              <a:rPr lang="nb-NO" baseline="0" dirty="0"/>
              <a:t> (</a:t>
            </a:r>
            <a:r>
              <a:rPr lang="nb-NO" baseline="0" dirty="0" err="1"/>
              <a:t>mean</a:t>
            </a:r>
            <a:r>
              <a:rPr lang="nb-NO" baseline="0" dirty="0"/>
              <a:t> </a:t>
            </a:r>
            <a:r>
              <a:rPr lang="nb-NO" baseline="0" dirty="0" err="1"/>
              <a:t>depth</a:t>
            </a:r>
            <a:r>
              <a:rPr lang="nb-NO" baseline="0" dirty="0"/>
              <a:t> 26m) and </a:t>
            </a:r>
            <a:r>
              <a:rPr lang="nb-NO" baseline="0" dirty="0" err="1"/>
              <a:t>isolated</a:t>
            </a:r>
            <a:r>
              <a:rPr lang="nb-NO" baseline="0" dirty="0"/>
              <a:t> water-body </a:t>
            </a:r>
            <a:r>
              <a:rPr lang="nb-NO" baseline="0" dirty="0" err="1"/>
              <a:t>of</a:t>
            </a:r>
            <a:r>
              <a:rPr lang="nb-NO" baseline="0" dirty="0"/>
              <a:t> </a:t>
            </a:r>
            <a:r>
              <a:rPr lang="nb-NO" baseline="0" dirty="0" err="1"/>
              <a:t>the</a:t>
            </a:r>
            <a:r>
              <a:rPr lang="nb-NO" baseline="0" dirty="0"/>
              <a:t> Baltic Sea</a:t>
            </a:r>
          </a:p>
          <a:p>
            <a:r>
              <a:rPr lang="nb-NO" baseline="0" dirty="0"/>
              <a:t>It is </a:t>
            </a:r>
            <a:r>
              <a:rPr lang="nb-NO" baseline="0" dirty="0" err="1"/>
              <a:t>connected</a:t>
            </a:r>
            <a:r>
              <a:rPr lang="nb-NO" baseline="0" dirty="0"/>
              <a:t> to </a:t>
            </a:r>
            <a:r>
              <a:rPr lang="nb-NO" baseline="0" dirty="0" err="1"/>
              <a:t>the</a:t>
            </a:r>
            <a:r>
              <a:rPr lang="nb-NO" baseline="0" dirty="0"/>
              <a:t> </a:t>
            </a:r>
            <a:r>
              <a:rPr lang="nb-NO" baseline="0" dirty="0" err="1"/>
              <a:t>Balti</a:t>
            </a:r>
            <a:r>
              <a:rPr lang="nb-NO" baseline="0" dirty="0"/>
              <a:t> Proper via </a:t>
            </a:r>
            <a:r>
              <a:rPr lang="nb-NO" baseline="0" dirty="0" err="1"/>
              <a:t>the</a:t>
            </a:r>
            <a:r>
              <a:rPr lang="nb-NO" baseline="0" dirty="0"/>
              <a:t> </a:t>
            </a:r>
            <a:r>
              <a:rPr lang="nb-NO" baseline="0" dirty="0" err="1"/>
              <a:t>Irbe</a:t>
            </a:r>
            <a:r>
              <a:rPr lang="nb-NO" baseline="0" dirty="0"/>
              <a:t> </a:t>
            </a:r>
            <a:r>
              <a:rPr lang="nb-NO" baseline="0" dirty="0" err="1"/>
              <a:t>strait</a:t>
            </a:r>
            <a:endParaRPr lang="nb-NO" baseline="0" dirty="0"/>
          </a:p>
          <a:p>
            <a:r>
              <a:rPr lang="nb-NO" baseline="0" dirty="0" err="1"/>
              <a:t>Residence</a:t>
            </a:r>
            <a:r>
              <a:rPr lang="nb-NO" baseline="0" dirty="0"/>
              <a:t> time </a:t>
            </a:r>
            <a:r>
              <a:rPr lang="nb-NO" baseline="0" dirty="0" err="1"/>
              <a:t>of</a:t>
            </a:r>
            <a:r>
              <a:rPr lang="nb-NO" baseline="0" dirty="0"/>
              <a:t> water </a:t>
            </a:r>
            <a:r>
              <a:rPr lang="nb-NO" baseline="0" dirty="0" err="1"/>
              <a:t>between</a:t>
            </a:r>
            <a:r>
              <a:rPr lang="nb-NO" baseline="0" dirty="0"/>
              <a:t> 2-4 </a:t>
            </a:r>
            <a:r>
              <a:rPr lang="nb-NO" baseline="0" dirty="0" err="1"/>
              <a:t>years</a:t>
            </a:r>
            <a:endParaRPr lang="nb-NO" baseline="0" dirty="0"/>
          </a:p>
          <a:p>
            <a:endParaRPr lang="nb-NO" baseline="0" dirty="0"/>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err="1"/>
              <a:t>Environmental</a:t>
            </a:r>
            <a:r>
              <a:rPr lang="nb-NO" sz="1200" dirty="0"/>
              <a:t> data </a:t>
            </a:r>
            <a:r>
              <a:rPr lang="nb-NO" sz="1200" dirty="0" err="1"/>
              <a:t>extracted</a:t>
            </a:r>
            <a:r>
              <a:rPr lang="nb-NO" sz="1200" dirty="0"/>
              <a:t> from </a:t>
            </a:r>
            <a:r>
              <a:rPr lang="nb-NO" sz="1200" dirty="0" err="1"/>
              <a:t>the</a:t>
            </a:r>
            <a:r>
              <a:rPr lang="nb-NO" sz="1200" dirty="0"/>
              <a:t> DAS database  </a:t>
            </a:r>
            <a:endParaRPr lang="sv-FI" sz="1000" dirty="0"/>
          </a:p>
          <a:p>
            <a:endParaRPr lang="sv-FI" dirty="0"/>
          </a:p>
        </p:txBody>
      </p:sp>
      <p:sp>
        <p:nvSpPr>
          <p:cNvPr id="4" name="Slide Number Placeholder 3"/>
          <p:cNvSpPr>
            <a:spLocks noGrp="1"/>
          </p:cNvSpPr>
          <p:nvPr>
            <p:ph type="sldNum" sz="quarter" idx="10"/>
          </p:nvPr>
        </p:nvSpPr>
        <p:spPr/>
        <p:txBody>
          <a:bodyPr/>
          <a:lstStyle/>
          <a:p>
            <a:fld id="{A4325E76-F87F-43D8-934E-7CE6C13C729E}" type="slidenum">
              <a:rPr lang="sv-FI" smtClean="0"/>
              <a:t>6</a:t>
            </a:fld>
            <a:endParaRPr lang="sv-FI"/>
          </a:p>
        </p:txBody>
      </p:sp>
    </p:spTree>
    <p:extLst>
      <p:ext uri="{BB962C8B-B14F-4D97-AF65-F5344CB8AC3E}">
        <p14:creationId xmlns:p14="http://schemas.microsoft.com/office/powerpoint/2010/main" val="414573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7</a:t>
            </a:fld>
            <a:endParaRPr lang="sv-FI"/>
          </a:p>
        </p:txBody>
      </p:sp>
    </p:spTree>
    <p:extLst>
      <p:ext uri="{BB962C8B-B14F-4D97-AF65-F5344CB8AC3E}">
        <p14:creationId xmlns:p14="http://schemas.microsoft.com/office/powerpoint/2010/main" val="349137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8</a:t>
            </a:fld>
            <a:endParaRPr lang="sv-FI"/>
          </a:p>
        </p:txBody>
      </p:sp>
    </p:spTree>
    <p:extLst>
      <p:ext uri="{BB962C8B-B14F-4D97-AF65-F5344CB8AC3E}">
        <p14:creationId xmlns:p14="http://schemas.microsoft.com/office/powerpoint/2010/main" val="254223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FI"/>
          </a:p>
        </p:txBody>
      </p:sp>
      <p:sp>
        <p:nvSpPr>
          <p:cNvPr id="4" name="Slide Number Placeholder 3"/>
          <p:cNvSpPr>
            <a:spLocks noGrp="1"/>
          </p:cNvSpPr>
          <p:nvPr>
            <p:ph type="sldNum" sz="quarter" idx="10"/>
          </p:nvPr>
        </p:nvSpPr>
        <p:spPr/>
        <p:txBody>
          <a:bodyPr/>
          <a:lstStyle/>
          <a:p>
            <a:fld id="{C8C1105F-72E9-4C6C-BBA8-0D032C053E2A}" type="slidenum">
              <a:rPr lang="sv-FI" smtClean="0"/>
              <a:t>9</a:t>
            </a:fld>
            <a:endParaRPr lang="sv-FI"/>
          </a:p>
        </p:txBody>
      </p:sp>
    </p:spTree>
    <p:extLst>
      <p:ext uri="{BB962C8B-B14F-4D97-AF65-F5344CB8AC3E}">
        <p14:creationId xmlns:p14="http://schemas.microsoft.com/office/powerpoint/2010/main" val="401003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F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FI"/>
          </a:p>
        </p:txBody>
      </p:sp>
      <p:sp>
        <p:nvSpPr>
          <p:cNvPr id="4" name="Date Placeholder 3"/>
          <p:cNvSpPr>
            <a:spLocks noGrp="1"/>
          </p:cNvSpPr>
          <p:nvPr>
            <p:ph type="dt" sz="half" idx="10"/>
          </p:nvPr>
        </p:nvSpPr>
        <p:spPr/>
        <p:txBody>
          <a:bodyPr/>
          <a:lstStyle/>
          <a:p>
            <a:fld id="{7687DC2F-424D-4303-BD5B-F5D0454D4F6D}" type="datetimeFigureOut">
              <a:rPr lang="sv-FI" smtClean="0"/>
              <a:t>19-01-2023</a:t>
            </a:fld>
            <a:endParaRPr lang="sv-FI"/>
          </a:p>
        </p:txBody>
      </p:sp>
      <p:sp>
        <p:nvSpPr>
          <p:cNvPr id="5" name="Footer Placeholder 4"/>
          <p:cNvSpPr>
            <a:spLocks noGrp="1"/>
          </p:cNvSpPr>
          <p:nvPr>
            <p:ph type="ftr" sz="quarter" idx="11"/>
          </p:nvPr>
        </p:nvSpPr>
        <p:spPr/>
        <p:txBody>
          <a:bodyPr/>
          <a:lstStyle/>
          <a:p>
            <a:endParaRPr lang="sv-FI"/>
          </a:p>
        </p:txBody>
      </p:sp>
      <p:sp>
        <p:nvSpPr>
          <p:cNvPr id="6" name="Slide Number Placeholder 5"/>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275842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Date Placeholder 3"/>
          <p:cNvSpPr>
            <a:spLocks noGrp="1"/>
          </p:cNvSpPr>
          <p:nvPr>
            <p:ph type="dt" sz="half" idx="10"/>
          </p:nvPr>
        </p:nvSpPr>
        <p:spPr/>
        <p:txBody>
          <a:bodyPr/>
          <a:lstStyle/>
          <a:p>
            <a:fld id="{7687DC2F-424D-4303-BD5B-F5D0454D4F6D}" type="datetimeFigureOut">
              <a:rPr lang="sv-FI" smtClean="0"/>
              <a:t>19-01-2023</a:t>
            </a:fld>
            <a:endParaRPr lang="sv-FI"/>
          </a:p>
        </p:txBody>
      </p:sp>
      <p:sp>
        <p:nvSpPr>
          <p:cNvPr id="5" name="Footer Placeholder 4"/>
          <p:cNvSpPr>
            <a:spLocks noGrp="1"/>
          </p:cNvSpPr>
          <p:nvPr>
            <p:ph type="ftr" sz="quarter" idx="11"/>
          </p:nvPr>
        </p:nvSpPr>
        <p:spPr/>
        <p:txBody>
          <a:bodyPr/>
          <a:lstStyle/>
          <a:p>
            <a:endParaRPr lang="sv-FI"/>
          </a:p>
        </p:txBody>
      </p:sp>
      <p:sp>
        <p:nvSpPr>
          <p:cNvPr id="6" name="Slide Number Placeholder 5"/>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196009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v-F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Date Placeholder 3"/>
          <p:cNvSpPr>
            <a:spLocks noGrp="1"/>
          </p:cNvSpPr>
          <p:nvPr>
            <p:ph type="dt" sz="half" idx="10"/>
          </p:nvPr>
        </p:nvSpPr>
        <p:spPr/>
        <p:txBody>
          <a:bodyPr/>
          <a:lstStyle/>
          <a:p>
            <a:fld id="{7687DC2F-424D-4303-BD5B-F5D0454D4F6D}" type="datetimeFigureOut">
              <a:rPr lang="sv-FI" smtClean="0"/>
              <a:t>19-01-2023</a:t>
            </a:fld>
            <a:endParaRPr lang="sv-FI"/>
          </a:p>
        </p:txBody>
      </p:sp>
      <p:sp>
        <p:nvSpPr>
          <p:cNvPr id="5" name="Footer Placeholder 4"/>
          <p:cNvSpPr>
            <a:spLocks noGrp="1"/>
          </p:cNvSpPr>
          <p:nvPr>
            <p:ph type="ftr" sz="quarter" idx="11"/>
          </p:nvPr>
        </p:nvSpPr>
        <p:spPr/>
        <p:txBody>
          <a:bodyPr/>
          <a:lstStyle/>
          <a:p>
            <a:endParaRPr lang="sv-FI"/>
          </a:p>
        </p:txBody>
      </p:sp>
      <p:sp>
        <p:nvSpPr>
          <p:cNvPr id="6" name="Slide Number Placeholder 5"/>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337996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Date Placeholder 3"/>
          <p:cNvSpPr>
            <a:spLocks noGrp="1"/>
          </p:cNvSpPr>
          <p:nvPr>
            <p:ph type="dt" sz="half" idx="10"/>
          </p:nvPr>
        </p:nvSpPr>
        <p:spPr/>
        <p:txBody>
          <a:bodyPr/>
          <a:lstStyle/>
          <a:p>
            <a:fld id="{7687DC2F-424D-4303-BD5B-F5D0454D4F6D}" type="datetimeFigureOut">
              <a:rPr lang="sv-FI" smtClean="0"/>
              <a:t>19-01-2023</a:t>
            </a:fld>
            <a:endParaRPr lang="sv-FI"/>
          </a:p>
        </p:txBody>
      </p:sp>
      <p:sp>
        <p:nvSpPr>
          <p:cNvPr id="5" name="Footer Placeholder 4"/>
          <p:cNvSpPr>
            <a:spLocks noGrp="1"/>
          </p:cNvSpPr>
          <p:nvPr>
            <p:ph type="ftr" sz="quarter" idx="11"/>
          </p:nvPr>
        </p:nvSpPr>
        <p:spPr/>
        <p:txBody>
          <a:bodyPr/>
          <a:lstStyle/>
          <a:p>
            <a:endParaRPr lang="sv-FI"/>
          </a:p>
        </p:txBody>
      </p:sp>
      <p:sp>
        <p:nvSpPr>
          <p:cNvPr id="6" name="Slide Number Placeholder 5"/>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279426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F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7DC2F-424D-4303-BD5B-F5D0454D4F6D}" type="datetimeFigureOut">
              <a:rPr lang="sv-FI" smtClean="0"/>
              <a:t>19-01-2023</a:t>
            </a:fld>
            <a:endParaRPr lang="sv-FI"/>
          </a:p>
        </p:txBody>
      </p:sp>
      <p:sp>
        <p:nvSpPr>
          <p:cNvPr id="5" name="Footer Placeholder 4"/>
          <p:cNvSpPr>
            <a:spLocks noGrp="1"/>
          </p:cNvSpPr>
          <p:nvPr>
            <p:ph type="ftr" sz="quarter" idx="11"/>
          </p:nvPr>
        </p:nvSpPr>
        <p:spPr/>
        <p:txBody>
          <a:bodyPr/>
          <a:lstStyle/>
          <a:p>
            <a:endParaRPr lang="sv-FI"/>
          </a:p>
        </p:txBody>
      </p:sp>
      <p:sp>
        <p:nvSpPr>
          <p:cNvPr id="6" name="Slide Number Placeholder 5"/>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238184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FI"/>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5" name="Date Placeholder 4"/>
          <p:cNvSpPr>
            <a:spLocks noGrp="1"/>
          </p:cNvSpPr>
          <p:nvPr>
            <p:ph type="dt" sz="half" idx="10"/>
          </p:nvPr>
        </p:nvSpPr>
        <p:spPr/>
        <p:txBody>
          <a:bodyPr/>
          <a:lstStyle/>
          <a:p>
            <a:fld id="{7687DC2F-424D-4303-BD5B-F5D0454D4F6D}" type="datetimeFigureOut">
              <a:rPr lang="sv-FI" smtClean="0"/>
              <a:t>19-01-2023</a:t>
            </a:fld>
            <a:endParaRPr lang="sv-FI"/>
          </a:p>
        </p:txBody>
      </p:sp>
      <p:sp>
        <p:nvSpPr>
          <p:cNvPr id="6" name="Footer Placeholder 5"/>
          <p:cNvSpPr>
            <a:spLocks noGrp="1"/>
          </p:cNvSpPr>
          <p:nvPr>
            <p:ph type="ftr" sz="quarter" idx="11"/>
          </p:nvPr>
        </p:nvSpPr>
        <p:spPr/>
        <p:txBody>
          <a:bodyPr/>
          <a:lstStyle/>
          <a:p>
            <a:endParaRPr lang="sv-FI"/>
          </a:p>
        </p:txBody>
      </p:sp>
      <p:sp>
        <p:nvSpPr>
          <p:cNvPr id="7" name="Slide Number Placeholder 6"/>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96766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v-F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7" name="Date Placeholder 6"/>
          <p:cNvSpPr>
            <a:spLocks noGrp="1"/>
          </p:cNvSpPr>
          <p:nvPr>
            <p:ph type="dt" sz="half" idx="10"/>
          </p:nvPr>
        </p:nvSpPr>
        <p:spPr/>
        <p:txBody>
          <a:bodyPr/>
          <a:lstStyle/>
          <a:p>
            <a:fld id="{7687DC2F-424D-4303-BD5B-F5D0454D4F6D}" type="datetimeFigureOut">
              <a:rPr lang="sv-FI" smtClean="0"/>
              <a:t>19-01-2023</a:t>
            </a:fld>
            <a:endParaRPr lang="sv-FI"/>
          </a:p>
        </p:txBody>
      </p:sp>
      <p:sp>
        <p:nvSpPr>
          <p:cNvPr id="8" name="Footer Placeholder 7"/>
          <p:cNvSpPr>
            <a:spLocks noGrp="1"/>
          </p:cNvSpPr>
          <p:nvPr>
            <p:ph type="ftr" sz="quarter" idx="11"/>
          </p:nvPr>
        </p:nvSpPr>
        <p:spPr/>
        <p:txBody>
          <a:bodyPr/>
          <a:lstStyle/>
          <a:p>
            <a:endParaRPr lang="sv-FI"/>
          </a:p>
        </p:txBody>
      </p:sp>
      <p:sp>
        <p:nvSpPr>
          <p:cNvPr id="9" name="Slide Number Placeholder 8"/>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74735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FI"/>
          </a:p>
        </p:txBody>
      </p:sp>
      <p:sp>
        <p:nvSpPr>
          <p:cNvPr id="3" name="Date Placeholder 2"/>
          <p:cNvSpPr>
            <a:spLocks noGrp="1"/>
          </p:cNvSpPr>
          <p:nvPr>
            <p:ph type="dt" sz="half" idx="10"/>
          </p:nvPr>
        </p:nvSpPr>
        <p:spPr/>
        <p:txBody>
          <a:bodyPr/>
          <a:lstStyle/>
          <a:p>
            <a:fld id="{7687DC2F-424D-4303-BD5B-F5D0454D4F6D}" type="datetimeFigureOut">
              <a:rPr lang="sv-FI" smtClean="0"/>
              <a:t>19-01-2023</a:t>
            </a:fld>
            <a:endParaRPr lang="sv-FI"/>
          </a:p>
        </p:txBody>
      </p:sp>
      <p:sp>
        <p:nvSpPr>
          <p:cNvPr id="4" name="Footer Placeholder 3"/>
          <p:cNvSpPr>
            <a:spLocks noGrp="1"/>
          </p:cNvSpPr>
          <p:nvPr>
            <p:ph type="ftr" sz="quarter" idx="11"/>
          </p:nvPr>
        </p:nvSpPr>
        <p:spPr/>
        <p:txBody>
          <a:bodyPr/>
          <a:lstStyle/>
          <a:p>
            <a:endParaRPr lang="sv-FI"/>
          </a:p>
        </p:txBody>
      </p:sp>
      <p:sp>
        <p:nvSpPr>
          <p:cNvPr id="5" name="Slide Number Placeholder 4"/>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325323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7DC2F-424D-4303-BD5B-F5D0454D4F6D}" type="datetimeFigureOut">
              <a:rPr lang="sv-FI" smtClean="0"/>
              <a:t>19-01-2023</a:t>
            </a:fld>
            <a:endParaRPr lang="sv-FI"/>
          </a:p>
        </p:txBody>
      </p:sp>
      <p:sp>
        <p:nvSpPr>
          <p:cNvPr id="3" name="Footer Placeholder 2"/>
          <p:cNvSpPr>
            <a:spLocks noGrp="1"/>
          </p:cNvSpPr>
          <p:nvPr>
            <p:ph type="ftr" sz="quarter" idx="11"/>
          </p:nvPr>
        </p:nvSpPr>
        <p:spPr/>
        <p:txBody>
          <a:bodyPr/>
          <a:lstStyle/>
          <a:p>
            <a:endParaRPr lang="sv-FI"/>
          </a:p>
        </p:txBody>
      </p:sp>
      <p:sp>
        <p:nvSpPr>
          <p:cNvPr id="4" name="Slide Number Placeholder 3"/>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298487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F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87DC2F-424D-4303-BD5B-F5D0454D4F6D}" type="datetimeFigureOut">
              <a:rPr lang="sv-FI" smtClean="0"/>
              <a:t>19-01-2023</a:t>
            </a:fld>
            <a:endParaRPr lang="sv-FI"/>
          </a:p>
        </p:txBody>
      </p:sp>
      <p:sp>
        <p:nvSpPr>
          <p:cNvPr id="6" name="Footer Placeholder 5"/>
          <p:cNvSpPr>
            <a:spLocks noGrp="1"/>
          </p:cNvSpPr>
          <p:nvPr>
            <p:ph type="ftr" sz="quarter" idx="11"/>
          </p:nvPr>
        </p:nvSpPr>
        <p:spPr/>
        <p:txBody>
          <a:bodyPr/>
          <a:lstStyle/>
          <a:p>
            <a:endParaRPr lang="sv-FI"/>
          </a:p>
        </p:txBody>
      </p:sp>
      <p:sp>
        <p:nvSpPr>
          <p:cNvPr id="7" name="Slide Number Placeholder 6"/>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62524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F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87DC2F-424D-4303-BD5B-F5D0454D4F6D}" type="datetimeFigureOut">
              <a:rPr lang="sv-FI" smtClean="0"/>
              <a:t>19-01-2023</a:t>
            </a:fld>
            <a:endParaRPr lang="sv-FI"/>
          </a:p>
        </p:txBody>
      </p:sp>
      <p:sp>
        <p:nvSpPr>
          <p:cNvPr id="6" name="Footer Placeholder 5"/>
          <p:cNvSpPr>
            <a:spLocks noGrp="1"/>
          </p:cNvSpPr>
          <p:nvPr>
            <p:ph type="ftr" sz="quarter" idx="11"/>
          </p:nvPr>
        </p:nvSpPr>
        <p:spPr/>
        <p:txBody>
          <a:bodyPr/>
          <a:lstStyle/>
          <a:p>
            <a:endParaRPr lang="sv-FI"/>
          </a:p>
        </p:txBody>
      </p:sp>
      <p:sp>
        <p:nvSpPr>
          <p:cNvPr id="7" name="Slide Number Placeholder 6"/>
          <p:cNvSpPr>
            <a:spLocks noGrp="1"/>
          </p:cNvSpPr>
          <p:nvPr>
            <p:ph type="sldNum" sz="quarter" idx="12"/>
          </p:nvPr>
        </p:nvSpPr>
        <p:spPr/>
        <p:txBody>
          <a:bodyPr/>
          <a:lstStyle/>
          <a:p>
            <a:fld id="{A7ACBABF-FEAC-4ADE-9674-C01CE358F7B4}" type="slidenum">
              <a:rPr lang="sv-FI" smtClean="0"/>
              <a:t>‹#›</a:t>
            </a:fld>
            <a:endParaRPr lang="sv-FI"/>
          </a:p>
        </p:txBody>
      </p:sp>
    </p:spTree>
    <p:extLst>
      <p:ext uri="{BB962C8B-B14F-4D97-AF65-F5344CB8AC3E}">
        <p14:creationId xmlns:p14="http://schemas.microsoft.com/office/powerpoint/2010/main" val="96232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F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F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7DC2F-424D-4303-BD5B-F5D0454D4F6D}" type="datetimeFigureOut">
              <a:rPr lang="sv-FI" smtClean="0"/>
              <a:t>19-01-2023</a:t>
            </a:fld>
            <a:endParaRPr lang="sv-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CBABF-FEAC-4ADE-9674-C01CE358F7B4}" type="slidenum">
              <a:rPr lang="sv-FI" smtClean="0"/>
              <a:t>‹#›</a:t>
            </a:fld>
            <a:endParaRPr lang="sv-FI"/>
          </a:p>
        </p:txBody>
      </p:sp>
    </p:spTree>
    <p:extLst>
      <p:ext uri="{BB962C8B-B14F-4D97-AF65-F5344CB8AC3E}">
        <p14:creationId xmlns:p14="http://schemas.microsoft.com/office/powerpoint/2010/main" val="1521815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3472" y="-387424"/>
            <a:ext cx="9144000" cy="2387600"/>
          </a:xfrm>
        </p:spPr>
        <p:txBody>
          <a:bodyPr>
            <a:normAutofit/>
          </a:bodyPr>
          <a:lstStyle/>
          <a:p>
            <a:r>
              <a:rPr lang="nb-NO" sz="5400" dirty="0"/>
              <a:t>BEF relationships in an </a:t>
            </a:r>
            <a:r>
              <a:rPr lang="nb-NO" sz="5400" dirty="0" err="1"/>
              <a:t>aquatic</a:t>
            </a:r>
            <a:r>
              <a:rPr lang="nb-NO" sz="5400" dirty="0"/>
              <a:t> </a:t>
            </a:r>
            <a:r>
              <a:rPr lang="nb-NO" sz="5400" dirty="0" err="1"/>
              <a:t>food</a:t>
            </a:r>
            <a:r>
              <a:rPr lang="nb-NO" sz="5400" dirty="0"/>
              <a:t> web: </a:t>
            </a:r>
            <a:r>
              <a:rPr lang="nb-NO" sz="5400" dirty="0" err="1"/>
              <a:t>what</a:t>
            </a:r>
            <a:r>
              <a:rPr lang="nb-NO" sz="5400" dirty="0"/>
              <a:t> drives </a:t>
            </a:r>
            <a:r>
              <a:rPr lang="nb-NO" sz="5400" dirty="0" err="1"/>
              <a:t>what</a:t>
            </a:r>
            <a:r>
              <a:rPr lang="nb-NO" sz="5400" dirty="0"/>
              <a:t>?</a:t>
            </a:r>
            <a:endParaRPr lang="sv-FI" sz="5400" dirty="0"/>
          </a:p>
        </p:txBody>
      </p:sp>
      <p:sp>
        <p:nvSpPr>
          <p:cNvPr id="3" name="Subtitle 2"/>
          <p:cNvSpPr>
            <a:spLocks noGrp="1"/>
          </p:cNvSpPr>
          <p:nvPr>
            <p:ph type="subTitle" idx="1"/>
          </p:nvPr>
        </p:nvSpPr>
        <p:spPr>
          <a:xfrm>
            <a:off x="1522984" y="4581128"/>
            <a:ext cx="8784976" cy="1655762"/>
          </a:xfrm>
        </p:spPr>
        <p:txBody>
          <a:bodyPr>
            <a:normAutofit/>
          </a:bodyPr>
          <a:lstStyle/>
          <a:p>
            <a:endParaRPr lang="nb-NO" dirty="0" err="1"/>
          </a:p>
          <a:p>
            <a:r>
              <a:rPr lang="nb-NO" dirty="0"/>
              <a:t>SEM </a:t>
            </a:r>
            <a:r>
              <a:rPr lang="nb-NO" dirty="0" err="1"/>
              <a:t>modeling</a:t>
            </a:r>
            <a:r>
              <a:rPr lang="nb-NO" dirty="0"/>
              <a:t> – </a:t>
            </a:r>
            <a:r>
              <a:rPr lang="nb-NO" dirty="0" err="1"/>
              <a:t>assessing</a:t>
            </a:r>
            <a:r>
              <a:rPr lang="nb-NO" dirty="0"/>
              <a:t> relationships </a:t>
            </a:r>
            <a:r>
              <a:rPr lang="nb-NO" dirty="0" err="1"/>
              <a:t>between</a:t>
            </a:r>
            <a:r>
              <a:rPr lang="nb-NO" dirty="0"/>
              <a:t> </a:t>
            </a:r>
            <a:r>
              <a:rPr lang="nb-NO" dirty="0" err="1"/>
              <a:t>biodiversity</a:t>
            </a:r>
            <a:r>
              <a:rPr lang="nb-NO" dirty="0"/>
              <a:t>, </a:t>
            </a:r>
            <a:r>
              <a:rPr lang="nb-NO" dirty="0" err="1"/>
              <a:t>food</a:t>
            </a:r>
            <a:r>
              <a:rPr lang="nb-NO" dirty="0"/>
              <a:t> web </a:t>
            </a:r>
            <a:r>
              <a:rPr lang="nb-NO" dirty="0" err="1"/>
              <a:t>structure</a:t>
            </a:r>
            <a:r>
              <a:rPr lang="nb-NO" dirty="0"/>
              <a:t> and </a:t>
            </a:r>
            <a:r>
              <a:rPr lang="nb-NO" dirty="0" err="1"/>
              <a:t>ecosystem</a:t>
            </a:r>
            <a:r>
              <a:rPr lang="nb-NO" dirty="0"/>
              <a:t> </a:t>
            </a:r>
            <a:r>
              <a:rPr lang="nb-NO" dirty="0" err="1"/>
              <a:t>functioning</a:t>
            </a:r>
            <a:r>
              <a:rPr lang="nb-NO" dirty="0"/>
              <a:t> in a temporal </a:t>
            </a:r>
            <a:r>
              <a:rPr lang="nb-NO" dirty="0" err="1"/>
              <a:t>context</a:t>
            </a:r>
            <a:endParaRPr lang="nb-NO" dirty="0"/>
          </a:p>
          <a:p>
            <a:pPr algn="l"/>
            <a:endParaRPr lang="nb-NO"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8761"/>
          <a:stretch/>
        </p:blipFill>
        <p:spPr>
          <a:xfrm>
            <a:off x="4133835" y="2276872"/>
            <a:ext cx="3924329" cy="2652221"/>
          </a:xfrm>
          <a:prstGeom prst="rect">
            <a:avLst/>
          </a:prstGeom>
        </p:spPr>
      </p:pic>
      <p:sp>
        <p:nvSpPr>
          <p:cNvPr id="6" name="TextBox 5"/>
          <p:cNvSpPr txBox="1"/>
          <p:nvPr/>
        </p:nvSpPr>
        <p:spPr>
          <a:xfrm>
            <a:off x="4765186" y="6165304"/>
            <a:ext cx="2661626" cy="369332"/>
          </a:xfrm>
          <a:prstGeom prst="rect">
            <a:avLst/>
          </a:prstGeom>
          <a:noFill/>
        </p:spPr>
        <p:txBody>
          <a:bodyPr wrap="none" rtlCol="0">
            <a:spAutoFit/>
          </a:bodyPr>
          <a:lstStyle/>
          <a:p>
            <a:r>
              <a:rPr lang="nb-NO" dirty="0"/>
              <a:t>Zoom Meeting 10.09.2020</a:t>
            </a:r>
            <a:endParaRPr lang="sv-FI" dirty="0"/>
          </a:p>
        </p:txBody>
      </p:sp>
    </p:spTree>
    <p:extLst>
      <p:ext uri="{BB962C8B-B14F-4D97-AF65-F5344CB8AC3E}">
        <p14:creationId xmlns:p14="http://schemas.microsoft.com/office/powerpoint/2010/main" val="3037356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392" y="685794"/>
            <a:ext cx="7594046" cy="5695534"/>
          </a:xfrm>
          <a:prstGeom prst="rect">
            <a:avLst/>
          </a:prstGeom>
        </p:spPr>
      </p:pic>
      <p:sp>
        <p:nvSpPr>
          <p:cNvPr id="3" name="TextBox 2"/>
          <p:cNvSpPr txBox="1"/>
          <p:nvPr/>
        </p:nvSpPr>
        <p:spPr>
          <a:xfrm>
            <a:off x="614064" y="-19358"/>
            <a:ext cx="10859768" cy="646331"/>
          </a:xfrm>
          <a:prstGeom prst="rect">
            <a:avLst/>
          </a:prstGeom>
          <a:noFill/>
        </p:spPr>
        <p:txBody>
          <a:bodyPr wrap="none" rtlCol="0">
            <a:spAutoFit/>
          </a:bodyPr>
          <a:lstStyle/>
          <a:p>
            <a:r>
              <a:rPr lang="nb-NO" sz="3600" dirty="0" err="1">
                <a:latin typeface="+mj-lt"/>
              </a:rPr>
              <a:t>Biomass</a:t>
            </a:r>
            <a:r>
              <a:rPr lang="nb-NO" sz="3600" dirty="0">
                <a:latin typeface="+mj-lt"/>
              </a:rPr>
              <a:t> and Energy </a:t>
            </a:r>
            <a:r>
              <a:rPr lang="nb-NO" sz="3600" dirty="0" err="1">
                <a:latin typeface="+mj-lt"/>
              </a:rPr>
              <a:t>fluxes</a:t>
            </a:r>
            <a:r>
              <a:rPr lang="nb-NO" sz="3600" dirty="0">
                <a:latin typeface="+mj-lt"/>
              </a:rPr>
              <a:t> in </a:t>
            </a:r>
            <a:r>
              <a:rPr lang="nb-NO" sz="3600" dirty="0" err="1">
                <a:latin typeface="+mj-lt"/>
              </a:rPr>
              <a:t>the</a:t>
            </a:r>
            <a:r>
              <a:rPr lang="nb-NO" sz="3600" dirty="0">
                <a:latin typeface="+mj-lt"/>
              </a:rPr>
              <a:t> Gulf </a:t>
            </a:r>
            <a:r>
              <a:rPr lang="nb-NO" sz="3600" dirty="0" err="1">
                <a:latin typeface="+mj-lt"/>
              </a:rPr>
              <a:t>of</a:t>
            </a:r>
            <a:r>
              <a:rPr lang="nb-NO" sz="3600" dirty="0">
                <a:latin typeface="+mj-lt"/>
              </a:rPr>
              <a:t> Riga (1981-2014) </a:t>
            </a:r>
            <a:endParaRPr lang="sv-FI" sz="3600" dirty="0">
              <a:latin typeface="+mj-lt"/>
            </a:endParaRPr>
          </a:p>
        </p:txBody>
      </p:sp>
      <p:sp>
        <p:nvSpPr>
          <p:cNvPr id="4" name="TextBox 3">
            <a:extLst>
              <a:ext uri="{FF2B5EF4-FFF2-40B4-BE49-F238E27FC236}">
                <a16:creationId xmlns:a16="http://schemas.microsoft.com/office/drawing/2014/main" id="{1853BB61-ABFE-6D4E-8D4C-FFF1552B8022}"/>
              </a:ext>
            </a:extLst>
          </p:cNvPr>
          <p:cNvSpPr txBox="1"/>
          <p:nvPr/>
        </p:nvSpPr>
        <p:spPr>
          <a:xfrm>
            <a:off x="4367808" y="6519446"/>
            <a:ext cx="8000203" cy="338554"/>
          </a:xfrm>
          <a:prstGeom prst="rect">
            <a:avLst/>
          </a:prstGeom>
          <a:noFill/>
        </p:spPr>
        <p:txBody>
          <a:bodyPr wrap="none" rtlCol="0">
            <a:spAutoFit/>
          </a:bodyPr>
          <a:lstStyle/>
          <a:p>
            <a:r>
              <a:rPr lang="en-GB" sz="1600" dirty="0"/>
              <a:t>Fluxes are calculated using the </a:t>
            </a:r>
            <a:r>
              <a:rPr lang="en-GB" sz="1600" dirty="0" err="1"/>
              <a:t>Fluxweb</a:t>
            </a:r>
            <a:r>
              <a:rPr lang="en-GB" sz="1600" dirty="0"/>
              <a:t> R package by </a:t>
            </a:r>
            <a:r>
              <a:rPr lang="de-DE" sz="1600" dirty="0" err="1"/>
              <a:t>Gauzens</a:t>
            </a:r>
            <a:r>
              <a:rPr lang="de-DE" sz="1600" dirty="0"/>
              <a:t> et al. 2018, </a:t>
            </a:r>
            <a:r>
              <a:rPr lang="de-DE" sz="1600" i="1" dirty="0" err="1"/>
              <a:t>Methods</a:t>
            </a:r>
            <a:r>
              <a:rPr lang="de-DE" sz="1600" i="1" dirty="0"/>
              <a:t> </a:t>
            </a:r>
            <a:r>
              <a:rPr lang="de-DE" sz="1600" i="1" dirty="0" err="1"/>
              <a:t>Ecol</a:t>
            </a:r>
            <a:r>
              <a:rPr lang="de-DE" sz="1600" i="1" dirty="0"/>
              <a:t>. </a:t>
            </a:r>
            <a:r>
              <a:rPr lang="de-DE" sz="1600" i="1" dirty="0" err="1"/>
              <a:t>Evol</a:t>
            </a:r>
            <a:r>
              <a:rPr lang="de-DE" sz="1600" i="1" dirty="0"/>
              <a:t>. </a:t>
            </a:r>
          </a:p>
        </p:txBody>
      </p:sp>
      <p:sp>
        <p:nvSpPr>
          <p:cNvPr id="5" name="Rectangle 4"/>
          <p:cNvSpPr/>
          <p:nvPr/>
        </p:nvSpPr>
        <p:spPr>
          <a:xfrm>
            <a:off x="3071664" y="823555"/>
            <a:ext cx="504056" cy="208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6" name="Rectangle 5"/>
          <p:cNvSpPr/>
          <p:nvPr/>
        </p:nvSpPr>
        <p:spPr>
          <a:xfrm>
            <a:off x="6857151" y="823555"/>
            <a:ext cx="1296144" cy="208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7" name="TextBox 6"/>
          <p:cNvSpPr txBox="1"/>
          <p:nvPr/>
        </p:nvSpPr>
        <p:spPr>
          <a:xfrm>
            <a:off x="323867" y="789517"/>
            <a:ext cx="1998137" cy="2554545"/>
          </a:xfrm>
          <a:prstGeom prst="rect">
            <a:avLst/>
          </a:prstGeom>
          <a:noFill/>
        </p:spPr>
        <p:txBody>
          <a:bodyPr wrap="square" rtlCol="0">
            <a:spAutoFit/>
          </a:bodyPr>
          <a:lstStyle/>
          <a:p>
            <a:r>
              <a:rPr lang="nb-NO" sz="1600" dirty="0" err="1"/>
              <a:t>Can</a:t>
            </a:r>
            <a:r>
              <a:rPr lang="nb-NO" sz="1600" dirty="0"/>
              <a:t> </a:t>
            </a:r>
            <a:r>
              <a:rPr lang="nb-NO" sz="1600" dirty="0" err="1"/>
              <a:t>we</a:t>
            </a:r>
            <a:r>
              <a:rPr lang="nb-NO" sz="1600" dirty="0"/>
              <a:t> </a:t>
            </a:r>
            <a:r>
              <a:rPr lang="nb-NO" sz="1600" dirty="0" err="1"/>
              <a:t>convert</a:t>
            </a:r>
            <a:r>
              <a:rPr lang="nb-NO" sz="1600" dirty="0"/>
              <a:t> J to g?</a:t>
            </a:r>
          </a:p>
          <a:p>
            <a:r>
              <a:rPr lang="nb-NO" sz="1600" dirty="0" err="1"/>
              <a:t>then</a:t>
            </a:r>
            <a:r>
              <a:rPr lang="nb-NO" sz="1600" dirty="0"/>
              <a:t> </a:t>
            </a:r>
            <a:r>
              <a:rPr lang="nb-NO" sz="1600" dirty="0" err="1"/>
              <a:t>we</a:t>
            </a:r>
            <a:r>
              <a:rPr lang="nb-NO" sz="1600" dirty="0"/>
              <a:t> </a:t>
            </a:r>
            <a:r>
              <a:rPr lang="nb-NO" sz="1600" dirty="0" err="1"/>
              <a:t>could</a:t>
            </a:r>
            <a:r>
              <a:rPr lang="nb-NO" sz="1600" dirty="0"/>
              <a:t> </a:t>
            </a:r>
            <a:r>
              <a:rPr lang="nb-NO" sz="1600" dirty="0" err="1"/>
              <a:t>calculate</a:t>
            </a:r>
            <a:r>
              <a:rPr lang="nb-NO" sz="1600" dirty="0"/>
              <a:t> a P/B ratio = </a:t>
            </a:r>
            <a:r>
              <a:rPr lang="nb-NO" sz="1600" dirty="0" err="1"/>
              <a:t>productivity</a:t>
            </a:r>
            <a:endParaRPr lang="nb-NO" sz="1600" dirty="0"/>
          </a:p>
          <a:p>
            <a:endParaRPr lang="nb-NO" sz="1600" dirty="0"/>
          </a:p>
          <a:p>
            <a:r>
              <a:rPr lang="nb-NO" sz="1600" dirty="0" err="1"/>
              <a:t>We</a:t>
            </a:r>
            <a:r>
              <a:rPr lang="nb-NO" sz="1600" dirty="0"/>
              <a:t> </a:t>
            </a:r>
            <a:r>
              <a:rPr lang="nb-NO" sz="1600" dirty="0" err="1"/>
              <a:t>might</a:t>
            </a:r>
            <a:r>
              <a:rPr lang="nb-NO" sz="1600" dirty="0"/>
              <a:t> </a:t>
            </a:r>
            <a:r>
              <a:rPr lang="nb-NO" sz="1600" dirty="0" err="1"/>
              <a:t>need</a:t>
            </a:r>
            <a:r>
              <a:rPr lang="nb-NO" sz="1600" dirty="0"/>
              <a:t> to </a:t>
            </a:r>
            <a:r>
              <a:rPr lang="nb-NO" sz="1600" dirty="0" err="1"/>
              <a:t>adjust</a:t>
            </a:r>
            <a:r>
              <a:rPr lang="nb-NO" sz="1600" dirty="0"/>
              <a:t> </a:t>
            </a:r>
            <a:r>
              <a:rPr lang="nb-NO" sz="1600" dirty="0" err="1"/>
              <a:t>assimilation</a:t>
            </a:r>
            <a:r>
              <a:rPr lang="nb-NO" sz="1600" dirty="0"/>
              <a:t> </a:t>
            </a:r>
            <a:r>
              <a:rPr lang="nb-NO" sz="1600" dirty="0" err="1"/>
              <a:t>efficiency</a:t>
            </a:r>
            <a:r>
              <a:rPr lang="nb-NO" sz="1600" dirty="0"/>
              <a:t> </a:t>
            </a:r>
            <a:r>
              <a:rPr lang="nb-NO" sz="1600" dirty="0" err="1"/>
              <a:t>of</a:t>
            </a:r>
            <a:r>
              <a:rPr lang="nb-NO" sz="1600" dirty="0"/>
              <a:t> detritus</a:t>
            </a:r>
          </a:p>
          <a:p>
            <a:endParaRPr lang="sv-FI" sz="1600" dirty="0"/>
          </a:p>
        </p:txBody>
      </p:sp>
      <p:sp>
        <p:nvSpPr>
          <p:cNvPr id="8" name="TextBox 7"/>
          <p:cNvSpPr txBox="1"/>
          <p:nvPr/>
        </p:nvSpPr>
        <p:spPr>
          <a:xfrm>
            <a:off x="3981334" y="769614"/>
            <a:ext cx="1216487" cy="369332"/>
          </a:xfrm>
          <a:prstGeom prst="rect">
            <a:avLst/>
          </a:prstGeom>
          <a:noFill/>
        </p:spPr>
        <p:txBody>
          <a:bodyPr wrap="none" rtlCol="0">
            <a:spAutoFit/>
          </a:bodyPr>
          <a:lstStyle/>
          <a:p>
            <a:r>
              <a:rPr lang="nb-NO" dirty="0"/>
              <a:t>Production</a:t>
            </a:r>
            <a:endParaRPr lang="sv-FI" dirty="0"/>
          </a:p>
        </p:txBody>
      </p:sp>
      <p:sp>
        <p:nvSpPr>
          <p:cNvPr id="9" name="TextBox 8"/>
          <p:cNvSpPr txBox="1"/>
          <p:nvPr/>
        </p:nvSpPr>
        <p:spPr>
          <a:xfrm>
            <a:off x="8311180" y="738372"/>
            <a:ext cx="958917" cy="369332"/>
          </a:xfrm>
          <a:prstGeom prst="rect">
            <a:avLst/>
          </a:prstGeom>
          <a:noFill/>
        </p:spPr>
        <p:txBody>
          <a:bodyPr wrap="none" rtlCol="0">
            <a:spAutoFit/>
          </a:bodyPr>
          <a:lstStyle/>
          <a:p>
            <a:r>
              <a:rPr lang="nb-NO" dirty="0" err="1"/>
              <a:t>Biomass</a:t>
            </a:r>
            <a:endParaRPr lang="sv-FI" dirty="0"/>
          </a:p>
        </p:txBody>
      </p:sp>
      <p:sp>
        <p:nvSpPr>
          <p:cNvPr id="10" name="TextBox 9"/>
          <p:cNvSpPr txBox="1"/>
          <p:nvPr/>
        </p:nvSpPr>
        <p:spPr>
          <a:xfrm>
            <a:off x="479376" y="980728"/>
            <a:ext cx="216024" cy="369332"/>
          </a:xfrm>
          <a:prstGeom prst="rect">
            <a:avLst/>
          </a:prstGeom>
          <a:noFill/>
        </p:spPr>
        <p:txBody>
          <a:bodyPr wrap="square" rtlCol="0">
            <a:spAutoFit/>
          </a:bodyPr>
          <a:lstStyle/>
          <a:p>
            <a:endParaRPr lang="sv-FI" dirty="0"/>
          </a:p>
        </p:txBody>
      </p:sp>
    </p:spTree>
    <p:extLst>
      <p:ext uri="{BB962C8B-B14F-4D97-AF65-F5344CB8AC3E}">
        <p14:creationId xmlns:p14="http://schemas.microsoft.com/office/powerpoint/2010/main" val="82494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332656"/>
            <a:ext cx="10801200" cy="5386090"/>
          </a:xfrm>
          <a:prstGeom prst="rect">
            <a:avLst/>
          </a:prstGeom>
          <a:noFill/>
        </p:spPr>
        <p:txBody>
          <a:bodyPr wrap="square" rtlCol="0">
            <a:spAutoFit/>
          </a:bodyPr>
          <a:lstStyle/>
          <a:p>
            <a:endParaRPr lang="nb-NO" sz="2400" dirty="0"/>
          </a:p>
          <a:p>
            <a:r>
              <a:rPr lang="nb-NO" sz="3600" dirty="0"/>
              <a:t>Time series </a:t>
            </a:r>
            <a:r>
              <a:rPr lang="nb-NO" sz="3600" dirty="0" err="1"/>
              <a:t>available</a:t>
            </a:r>
            <a:endParaRPr lang="nb-NO" sz="3600" dirty="0"/>
          </a:p>
          <a:p>
            <a:endParaRPr lang="nb-NO" sz="2400" dirty="0"/>
          </a:p>
          <a:p>
            <a:pPr marL="285750" indent="-285750">
              <a:buFont typeface="Arial" panose="020B0604020202020204" pitchFamily="34" charset="0"/>
              <a:buChar char="•"/>
            </a:pPr>
            <a:r>
              <a:rPr lang="nb-NO" sz="2000" dirty="0"/>
              <a:t>Species </a:t>
            </a:r>
            <a:r>
              <a:rPr lang="nb-NO" sz="2000" dirty="0" err="1"/>
              <a:t>composition</a:t>
            </a:r>
            <a:r>
              <a:rPr lang="nb-NO" sz="2000" dirty="0"/>
              <a:t> and </a:t>
            </a:r>
            <a:r>
              <a:rPr lang="nb-NO" sz="2000" dirty="0" err="1"/>
              <a:t>biomass</a:t>
            </a:r>
            <a:endParaRPr lang="nb-NO" sz="2000" dirty="0"/>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err="1"/>
              <a:t>Qualitative</a:t>
            </a:r>
            <a:r>
              <a:rPr lang="nb-NO" sz="2000" dirty="0"/>
              <a:t> </a:t>
            </a:r>
            <a:r>
              <a:rPr lang="nb-NO" sz="2000" dirty="0" err="1"/>
              <a:t>food</a:t>
            </a:r>
            <a:r>
              <a:rPr lang="nb-NO" sz="2000" dirty="0"/>
              <a:t> webs and </a:t>
            </a:r>
            <a:r>
              <a:rPr lang="nb-NO" sz="2000" dirty="0" err="1"/>
              <a:t>metrics</a:t>
            </a:r>
            <a:endParaRPr lang="nb-NO" sz="2000" dirty="0"/>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err="1"/>
              <a:t>Quantitative</a:t>
            </a:r>
            <a:r>
              <a:rPr lang="nb-NO" sz="2000" dirty="0"/>
              <a:t> </a:t>
            </a:r>
            <a:r>
              <a:rPr lang="nb-NO" sz="2000" dirty="0" err="1"/>
              <a:t>food</a:t>
            </a:r>
            <a:r>
              <a:rPr lang="nb-NO" sz="2000" dirty="0"/>
              <a:t> webs and </a:t>
            </a:r>
            <a:r>
              <a:rPr lang="nb-NO" sz="2000" dirty="0" err="1"/>
              <a:t>metrics</a:t>
            </a:r>
            <a:endParaRPr lang="nb-NO" sz="2000" dirty="0"/>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a:t>Energy </a:t>
            </a:r>
            <a:r>
              <a:rPr lang="nb-NO" sz="2000" dirty="0" err="1"/>
              <a:t>flux</a:t>
            </a:r>
            <a:r>
              <a:rPr lang="nb-NO" sz="2000" dirty="0"/>
              <a:t> </a:t>
            </a:r>
            <a:r>
              <a:rPr lang="nb-NO" sz="2000" dirty="0" err="1"/>
              <a:t>information</a:t>
            </a:r>
            <a:endParaRPr lang="nb-NO" sz="2000" dirty="0"/>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err="1"/>
              <a:t>Environmental</a:t>
            </a:r>
            <a:r>
              <a:rPr lang="nb-NO" sz="2000" dirty="0"/>
              <a:t> data: </a:t>
            </a:r>
            <a:r>
              <a:rPr lang="nb-NO" sz="2000" dirty="0" err="1"/>
              <a:t>salinity</a:t>
            </a:r>
            <a:r>
              <a:rPr lang="nb-NO" sz="2000" dirty="0"/>
              <a:t>, </a:t>
            </a:r>
            <a:r>
              <a:rPr lang="nb-NO" sz="2000" dirty="0" err="1"/>
              <a:t>temperature</a:t>
            </a:r>
            <a:r>
              <a:rPr lang="nb-NO" sz="2000" dirty="0"/>
              <a:t>, </a:t>
            </a:r>
            <a:r>
              <a:rPr lang="nb-NO" sz="2000" dirty="0" err="1"/>
              <a:t>oxygen</a:t>
            </a:r>
            <a:r>
              <a:rPr lang="nb-NO" sz="2000" dirty="0"/>
              <a:t>, </a:t>
            </a:r>
            <a:r>
              <a:rPr lang="nb-NO" sz="2000" dirty="0" err="1"/>
              <a:t>phosphate</a:t>
            </a:r>
            <a:r>
              <a:rPr lang="nb-NO" sz="2000" dirty="0"/>
              <a:t>, </a:t>
            </a:r>
            <a:r>
              <a:rPr lang="nb-NO" sz="2000" dirty="0" err="1"/>
              <a:t>nitrate</a:t>
            </a:r>
            <a:r>
              <a:rPr lang="nb-NO" sz="2000" dirty="0"/>
              <a:t>, NAO, AMO</a:t>
            </a:r>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err="1"/>
              <a:t>Fisheries</a:t>
            </a:r>
            <a:r>
              <a:rPr lang="nb-NO" sz="2000" dirty="0"/>
              <a:t>: </a:t>
            </a:r>
            <a:r>
              <a:rPr lang="nb-NO" sz="2000" dirty="0" err="1"/>
              <a:t>Herring</a:t>
            </a:r>
            <a:r>
              <a:rPr lang="nb-NO" sz="2000" dirty="0"/>
              <a:t> </a:t>
            </a:r>
            <a:r>
              <a:rPr lang="nb-NO" sz="2000" dirty="0" err="1"/>
              <a:t>catches</a:t>
            </a:r>
            <a:endParaRPr lang="nb-NO" sz="2000" dirty="0"/>
          </a:p>
          <a:p>
            <a:pPr marL="285750" indent="-285750">
              <a:buFont typeface="Arial" panose="020B0604020202020204" pitchFamily="34" charset="0"/>
              <a:buChar char="•"/>
            </a:pPr>
            <a:endParaRPr lang="nb-NO" sz="2000" dirty="0"/>
          </a:p>
          <a:p>
            <a:pPr marL="285750" indent="-285750">
              <a:buFont typeface="Arial" panose="020B0604020202020204" pitchFamily="34" charset="0"/>
              <a:buChar char="•"/>
            </a:pPr>
            <a:r>
              <a:rPr lang="nb-NO" sz="2000" dirty="0" err="1"/>
              <a:t>Trait</a:t>
            </a:r>
            <a:r>
              <a:rPr lang="nb-NO" sz="2000" dirty="0"/>
              <a:t> data: body masses, body </a:t>
            </a:r>
            <a:r>
              <a:rPr lang="nb-NO" sz="2000" dirty="0" err="1"/>
              <a:t>length</a:t>
            </a:r>
            <a:r>
              <a:rPr lang="nb-NO" sz="2000" dirty="0"/>
              <a:t>, </a:t>
            </a:r>
            <a:r>
              <a:rPr lang="nb-NO" sz="2000" dirty="0" err="1"/>
              <a:t>motility</a:t>
            </a:r>
            <a:r>
              <a:rPr lang="nb-NO" sz="2000" dirty="0"/>
              <a:t>, </a:t>
            </a:r>
            <a:r>
              <a:rPr lang="nb-NO" sz="2000" dirty="0" err="1"/>
              <a:t>life</a:t>
            </a:r>
            <a:r>
              <a:rPr lang="nb-NO" sz="2000" dirty="0"/>
              <a:t> span, </a:t>
            </a:r>
            <a:r>
              <a:rPr lang="nb-NO" sz="2000" dirty="0" err="1"/>
              <a:t>feeding</a:t>
            </a:r>
            <a:r>
              <a:rPr lang="nb-NO" sz="2000" dirty="0"/>
              <a:t> </a:t>
            </a:r>
            <a:r>
              <a:rPr lang="nb-NO" sz="2000" dirty="0" err="1"/>
              <a:t>stratey</a:t>
            </a:r>
            <a:endParaRPr lang="nb-NO"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908720"/>
            <a:ext cx="4176464" cy="2756608"/>
          </a:xfrm>
          <a:prstGeom prst="rect">
            <a:avLst/>
          </a:prstGeom>
        </p:spPr>
      </p:pic>
    </p:spTree>
    <p:extLst>
      <p:ext uri="{BB962C8B-B14F-4D97-AF65-F5344CB8AC3E}">
        <p14:creationId xmlns:p14="http://schemas.microsoft.com/office/powerpoint/2010/main" val="168366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89" y="0"/>
            <a:ext cx="12192000" cy="6858000"/>
          </a:xfrm>
          <a:prstGeom prst="rect">
            <a:avLst/>
          </a:prstGeom>
          <a:solidFill>
            <a:srgbClr val="FFFDE5"/>
          </a:solidFill>
          <a:ln>
            <a:solidFill>
              <a:srgbClr val="FFF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2" name="TextBox 1"/>
          <p:cNvSpPr txBox="1"/>
          <p:nvPr/>
        </p:nvSpPr>
        <p:spPr>
          <a:xfrm>
            <a:off x="3125241" y="2443"/>
            <a:ext cx="10478458" cy="584775"/>
          </a:xfrm>
          <a:prstGeom prst="rect">
            <a:avLst/>
          </a:prstGeom>
          <a:noFill/>
        </p:spPr>
        <p:txBody>
          <a:bodyPr wrap="square" rtlCol="0">
            <a:spAutoFit/>
          </a:bodyPr>
          <a:lstStyle/>
          <a:p>
            <a:r>
              <a:rPr lang="nb-NO" sz="3200" dirty="0" err="1"/>
              <a:t>What</a:t>
            </a:r>
            <a:r>
              <a:rPr lang="nb-NO" sz="3200" dirty="0"/>
              <a:t> drives </a:t>
            </a:r>
            <a:r>
              <a:rPr lang="nb-NO" sz="3200" dirty="0" err="1"/>
              <a:t>ecosystem</a:t>
            </a:r>
            <a:r>
              <a:rPr lang="nb-NO" sz="3200" dirty="0"/>
              <a:t> </a:t>
            </a:r>
            <a:r>
              <a:rPr lang="nb-NO" sz="3200" dirty="0" err="1"/>
              <a:t>functioning</a:t>
            </a:r>
            <a:r>
              <a:rPr lang="nb-NO" sz="3200" dirty="0"/>
              <a:t>? </a:t>
            </a:r>
            <a:endParaRPr lang="nb-NO" sz="3200" dirty="0">
              <a:sym typeface="Wingdings" panose="05000000000000000000" pitchFamily="2" charset="2"/>
            </a:endParaRPr>
          </a:p>
        </p:txBody>
      </p:sp>
      <p:sp>
        <p:nvSpPr>
          <p:cNvPr id="3" name="Rectangle 2"/>
          <p:cNvSpPr/>
          <p:nvPr/>
        </p:nvSpPr>
        <p:spPr>
          <a:xfrm>
            <a:off x="4655840" y="2529470"/>
            <a:ext cx="2952328" cy="2051658"/>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err="1">
                <a:solidFill>
                  <a:schemeClr val="tx1"/>
                </a:solidFill>
              </a:rPr>
              <a:t>Ecosystem</a:t>
            </a:r>
            <a:r>
              <a:rPr lang="nb-NO" b="1" dirty="0">
                <a:solidFill>
                  <a:schemeClr val="tx1"/>
                </a:solidFill>
              </a:rPr>
              <a:t> </a:t>
            </a:r>
            <a:r>
              <a:rPr lang="nb-NO" b="1" dirty="0" err="1">
                <a:solidFill>
                  <a:schemeClr val="tx1"/>
                </a:solidFill>
              </a:rPr>
              <a:t>functioning</a:t>
            </a:r>
            <a:endParaRPr lang="nb-NO" b="1" dirty="0">
              <a:solidFill>
                <a:schemeClr val="tx1"/>
              </a:solidFill>
            </a:endParaRPr>
          </a:p>
          <a:p>
            <a:pPr algn="ctr"/>
            <a:r>
              <a:rPr lang="nb-NO" b="1" dirty="0" err="1">
                <a:solidFill>
                  <a:schemeClr val="tx1"/>
                </a:solidFill>
              </a:rPr>
              <a:t>flux</a:t>
            </a:r>
            <a:r>
              <a:rPr lang="nb-NO" b="1" dirty="0">
                <a:solidFill>
                  <a:schemeClr val="tx1"/>
                </a:solidFill>
              </a:rPr>
              <a:t> rate </a:t>
            </a:r>
            <a:r>
              <a:rPr lang="nb-NO" dirty="0">
                <a:solidFill>
                  <a:schemeClr val="tx1"/>
                </a:solidFill>
              </a:rPr>
              <a:t>per m2</a:t>
            </a:r>
            <a:endParaRPr lang="nb-NO" b="1" dirty="0">
              <a:solidFill>
                <a:schemeClr val="tx1"/>
              </a:solidFill>
            </a:endParaRPr>
          </a:p>
          <a:p>
            <a:pPr algn="ctr"/>
            <a:r>
              <a:rPr lang="nb-NO" dirty="0">
                <a:solidFill>
                  <a:schemeClr val="tx1"/>
                </a:solidFill>
              </a:rPr>
              <a:t>-</a:t>
            </a:r>
            <a:r>
              <a:rPr lang="nb-NO" sz="1400" dirty="0" err="1">
                <a:solidFill>
                  <a:schemeClr val="tx1"/>
                </a:solidFill>
              </a:rPr>
              <a:t>energy</a:t>
            </a:r>
            <a:r>
              <a:rPr lang="nb-NO" sz="1400" dirty="0">
                <a:solidFill>
                  <a:schemeClr val="tx1"/>
                </a:solidFill>
              </a:rPr>
              <a:t> </a:t>
            </a:r>
            <a:r>
              <a:rPr lang="nb-NO" sz="1400" dirty="0" err="1">
                <a:solidFill>
                  <a:schemeClr val="tx1"/>
                </a:solidFill>
              </a:rPr>
              <a:t>flux</a:t>
            </a:r>
            <a:r>
              <a:rPr lang="nb-NO" sz="1400" dirty="0">
                <a:solidFill>
                  <a:schemeClr val="tx1"/>
                </a:solidFill>
              </a:rPr>
              <a:t> </a:t>
            </a:r>
            <a:r>
              <a:rPr lang="nb-NO" sz="1400" dirty="0" err="1">
                <a:solidFill>
                  <a:schemeClr val="tx1"/>
                </a:solidFill>
              </a:rPr>
              <a:t>dissimilarity</a:t>
            </a:r>
            <a:endParaRPr lang="nb-NO" sz="1400" dirty="0">
              <a:solidFill>
                <a:schemeClr val="tx1"/>
              </a:solidFill>
            </a:endParaRPr>
          </a:p>
          <a:p>
            <a:pPr algn="ctr"/>
            <a:r>
              <a:rPr lang="nb-NO" sz="1400" dirty="0" err="1">
                <a:solidFill>
                  <a:schemeClr val="tx1"/>
                </a:solidFill>
              </a:rPr>
              <a:t>Should</a:t>
            </a:r>
            <a:r>
              <a:rPr lang="nb-NO" sz="1400" dirty="0">
                <a:solidFill>
                  <a:schemeClr val="tx1"/>
                </a:solidFill>
              </a:rPr>
              <a:t> it be total or just </a:t>
            </a:r>
            <a:r>
              <a:rPr lang="nb-NO" sz="1400" dirty="0" err="1">
                <a:solidFill>
                  <a:schemeClr val="tx1"/>
                </a:solidFill>
              </a:rPr>
              <a:t>that</a:t>
            </a:r>
            <a:r>
              <a:rPr lang="nb-NO" sz="1400" dirty="0">
                <a:solidFill>
                  <a:schemeClr val="tx1"/>
                </a:solidFill>
              </a:rPr>
              <a:t> </a:t>
            </a:r>
            <a:r>
              <a:rPr lang="nb-NO" sz="1400" dirty="0" err="1">
                <a:solidFill>
                  <a:schemeClr val="tx1"/>
                </a:solidFill>
              </a:rPr>
              <a:t>of</a:t>
            </a:r>
            <a:r>
              <a:rPr lang="nb-NO" sz="1400" dirty="0">
                <a:solidFill>
                  <a:schemeClr val="tx1"/>
                </a:solidFill>
              </a:rPr>
              <a:t> </a:t>
            </a:r>
            <a:r>
              <a:rPr lang="nb-NO" sz="1400" dirty="0" err="1">
                <a:solidFill>
                  <a:schemeClr val="tx1"/>
                </a:solidFill>
              </a:rPr>
              <a:t>specific</a:t>
            </a:r>
            <a:r>
              <a:rPr lang="nb-NO" sz="1400" dirty="0">
                <a:solidFill>
                  <a:schemeClr val="tx1"/>
                </a:solidFill>
              </a:rPr>
              <a:t> </a:t>
            </a:r>
            <a:r>
              <a:rPr lang="nb-NO" sz="1400" dirty="0" err="1">
                <a:solidFill>
                  <a:schemeClr val="tx1"/>
                </a:solidFill>
              </a:rPr>
              <a:t>components</a:t>
            </a:r>
            <a:r>
              <a:rPr lang="nb-NO" sz="1400" dirty="0">
                <a:solidFill>
                  <a:schemeClr val="tx1"/>
                </a:solidFill>
              </a:rPr>
              <a:t> </a:t>
            </a:r>
            <a:r>
              <a:rPr lang="nb-NO" sz="1400" dirty="0" err="1">
                <a:solidFill>
                  <a:schemeClr val="tx1"/>
                </a:solidFill>
              </a:rPr>
              <a:t>of</a:t>
            </a:r>
            <a:r>
              <a:rPr lang="nb-NO" sz="1400" dirty="0">
                <a:solidFill>
                  <a:schemeClr val="tx1"/>
                </a:solidFill>
              </a:rPr>
              <a:t> </a:t>
            </a:r>
            <a:r>
              <a:rPr lang="nb-NO" sz="1400" dirty="0" err="1">
                <a:solidFill>
                  <a:schemeClr val="tx1"/>
                </a:solidFill>
              </a:rPr>
              <a:t>the</a:t>
            </a:r>
            <a:r>
              <a:rPr lang="nb-NO" sz="1400" dirty="0">
                <a:solidFill>
                  <a:schemeClr val="tx1"/>
                </a:solidFill>
              </a:rPr>
              <a:t> </a:t>
            </a:r>
            <a:r>
              <a:rPr lang="nb-NO" sz="1400" dirty="0" err="1">
                <a:solidFill>
                  <a:schemeClr val="tx1"/>
                </a:solidFill>
              </a:rPr>
              <a:t>food</a:t>
            </a:r>
            <a:r>
              <a:rPr lang="nb-NO" sz="1400" dirty="0">
                <a:solidFill>
                  <a:schemeClr val="tx1"/>
                </a:solidFill>
              </a:rPr>
              <a:t> web</a:t>
            </a:r>
          </a:p>
        </p:txBody>
      </p:sp>
      <p:sp>
        <p:nvSpPr>
          <p:cNvPr id="5" name="Rectangle 4"/>
          <p:cNvSpPr/>
          <p:nvPr/>
        </p:nvSpPr>
        <p:spPr>
          <a:xfrm>
            <a:off x="8544272" y="2170455"/>
            <a:ext cx="2740248" cy="963783"/>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biomass</a:t>
            </a:r>
            <a:endParaRPr lang="nb-NO" dirty="0">
              <a:solidFill>
                <a:schemeClr val="tx1"/>
              </a:solidFill>
            </a:endParaRPr>
          </a:p>
          <a:p>
            <a:pPr algn="ctr"/>
            <a:r>
              <a:rPr lang="nb-NO" sz="1200" dirty="0">
                <a:solidFill>
                  <a:schemeClr val="tx1"/>
                </a:solidFill>
              </a:rPr>
              <a:t>Total </a:t>
            </a:r>
            <a:r>
              <a:rPr lang="nb-NO" sz="1200" dirty="0" err="1">
                <a:solidFill>
                  <a:schemeClr val="tx1"/>
                </a:solidFill>
              </a:rPr>
              <a:t>biomass</a:t>
            </a:r>
            <a:r>
              <a:rPr lang="nb-NO" sz="1200" dirty="0">
                <a:solidFill>
                  <a:schemeClr val="tx1"/>
                </a:solidFill>
              </a:rPr>
              <a:t> </a:t>
            </a:r>
            <a:r>
              <a:rPr lang="nb-NO" sz="1200" dirty="0" err="1">
                <a:solidFill>
                  <a:schemeClr val="tx1"/>
                </a:solidFill>
              </a:rPr>
              <a:t>of</a:t>
            </a:r>
            <a:r>
              <a:rPr lang="nb-NO" sz="1200" dirty="0">
                <a:solidFill>
                  <a:schemeClr val="tx1"/>
                </a:solidFill>
              </a:rPr>
              <a:t> all species or </a:t>
            </a:r>
            <a:r>
              <a:rPr lang="nb-NO" sz="1200" dirty="0" err="1">
                <a:solidFill>
                  <a:schemeClr val="tx1"/>
                </a:solidFill>
              </a:rPr>
              <a:t>only</a:t>
            </a:r>
            <a:r>
              <a:rPr lang="nb-NO" sz="1200" dirty="0">
                <a:solidFill>
                  <a:schemeClr val="tx1"/>
                </a:solidFill>
              </a:rPr>
              <a:t> </a:t>
            </a:r>
            <a:r>
              <a:rPr lang="nb-NO" sz="1200" dirty="0" err="1">
                <a:solidFill>
                  <a:schemeClr val="tx1"/>
                </a:solidFill>
              </a:rPr>
              <a:t>of</a:t>
            </a:r>
            <a:r>
              <a:rPr lang="nb-NO" sz="1200" dirty="0">
                <a:solidFill>
                  <a:schemeClr val="tx1"/>
                </a:solidFill>
              </a:rPr>
              <a:t> </a:t>
            </a:r>
            <a:r>
              <a:rPr lang="nb-NO" sz="1200" dirty="0" err="1">
                <a:solidFill>
                  <a:schemeClr val="tx1"/>
                </a:solidFill>
              </a:rPr>
              <a:t>specific</a:t>
            </a:r>
            <a:r>
              <a:rPr lang="nb-NO" sz="1200" dirty="0">
                <a:solidFill>
                  <a:schemeClr val="tx1"/>
                </a:solidFill>
              </a:rPr>
              <a:t> </a:t>
            </a:r>
            <a:r>
              <a:rPr lang="nb-NO" sz="1200" dirty="0" err="1">
                <a:solidFill>
                  <a:schemeClr val="tx1"/>
                </a:solidFill>
              </a:rPr>
              <a:t>groups</a:t>
            </a:r>
            <a:r>
              <a:rPr lang="nb-NO" sz="1200" dirty="0">
                <a:solidFill>
                  <a:schemeClr val="tx1"/>
                </a:solidFill>
              </a:rPr>
              <a:t> e.g. total </a:t>
            </a:r>
            <a:r>
              <a:rPr lang="nb-NO" sz="1200" dirty="0" err="1">
                <a:solidFill>
                  <a:schemeClr val="tx1"/>
                </a:solidFill>
              </a:rPr>
              <a:t>fish</a:t>
            </a:r>
            <a:r>
              <a:rPr lang="nb-NO" sz="1200" dirty="0">
                <a:solidFill>
                  <a:schemeClr val="tx1"/>
                </a:solidFill>
              </a:rPr>
              <a:t> </a:t>
            </a:r>
            <a:r>
              <a:rPr lang="nb-NO" sz="1200" dirty="0" err="1">
                <a:solidFill>
                  <a:schemeClr val="tx1"/>
                </a:solidFill>
              </a:rPr>
              <a:t>biomass</a:t>
            </a:r>
            <a:r>
              <a:rPr lang="nb-NO" sz="1200" dirty="0">
                <a:solidFill>
                  <a:schemeClr val="tx1"/>
                </a:solidFill>
              </a:rPr>
              <a:t> </a:t>
            </a:r>
          </a:p>
        </p:txBody>
      </p:sp>
      <p:sp>
        <p:nvSpPr>
          <p:cNvPr id="6" name="Rectangle 5"/>
          <p:cNvSpPr/>
          <p:nvPr/>
        </p:nvSpPr>
        <p:spPr>
          <a:xfrm>
            <a:off x="257154" y="3296521"/>
            <a:ext cx="3174550" cy="1454277"/>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interactions</a:t>
            </a:r>
            <a:r>
              <a:rPr lang="nb-NO" dirty="0">
                <a:solidFill>
                  <a:schemeClr val="tx1"/>
                </a:solidFill>
              </a:rPr>
              <a:t>/Food web</a:t>
            </a:r>
          </a:p>
          <a:p>
            <a:pPr marL="171450" indent="-171450" algn="ctr">
              <a:buFontTx/>
              <a:buChar char="-"/>
            </a:pPr>
            <a:r>
              <a:rPr lang="nb-NO" sz="1200" dirty="0" err="1">
                <a:solidFill>
                  <a:schemeClr val="tx1"/>
                </a:solidFill>
              </a:rPr>
              <a:t>Niche</a:t>
            </a:r>
            <a:r>
              <a:rPr lang="nb-NO" sz="1200" dirty="0">
                <a:solidFill>
                  <a:schemeClr val="tx1"/>
                </a:solidFill>
              </a:rPr>
              <a:t> </a:t>
            </a:r>
            <a:r>
              <a:rPr lang="nb-NO" sz="1200" dirty="0" err="1">
                <a:solidFill>
                  <a:schemeClr val="tx1"/>
                </a:solidFill>
              </a:rPr>
              <a:t>complementarity</a:t>
            </a:r>
            <a:endParaRPr lang="nb-NO" sz="1200" dirty="0">
              <a:solidFill>
                <a:schemeClr val="tx1"/>
              </a:solidFill>
            </a:endParaRPr>
          </a:p>
          <a:p>
            <a:pPr marL="171450" indent="-171450" algn="ctr">
              <a:buFontTx/>
              <a:buChar char="-"/>
            </a:pPr>
            <a:r>
              <a:rPr lang="nb-NO" sz="1200" dirty="0" err="1">
                <a:solidFill>
                  <a:schemeClr val="tx1"/>
                </a:solidFill>
              </a:rPr>
              <a:t>Motifs</a:t>
            </a:r>
            <a:r>
              <a:rPr lang="nb-NO" sz="1200" dirty="0">
                <a:solidFill>
                  <a:schemeClr val="tx1"/>
                </a:solidFill>
              </a:rPr>
              <a:t> </a:t>
            </a:r>
            <a:r>
              <a:rPr lang="nb-NO" sz="1200" dirty="0" err="1">
                <a:solidFill>
                  <a:schemeClr val="tx1"/>
                </a:solidFill>
              </a:rPr>
              <a:t>shared</a:t>
            </a:r>
            <a:r>
              <a:rPr lang="nb-NO" sz="1200" dirty="0">
                <a:solidFill>
                  <a:schemeClr val="tx1"/>
                </a:solidFill>
              </a:rPr>
              <a:t> </a:t>
            </a:r>
            <a:r>
              <a:rPr lang="nb-NO" sz="1200" dirty="0" err="1">
                <a:solidFill>
                  <a:schemeClr val="tx1"/>
                </a:solidFill>
              </a:rPr>
              <a:t>resource</a:t>
            </a:r>
            <a:r>
              <a:rPr lang="nb-NO" sz="1200" dirty="0">
                <a:solidFill>
                  <a:schemeClr val="tx1"/>
                </a:solidFill>
              </a:rPr>
              <a:t> and predator</a:t>
            </a:r>
          </a:p>
          <a:p>
            <a:pPr marL="171450" indent="-171450" algn="ctr">
              <a:buFontTx/>
              <a:buChar char="-"/>
            </a:pPr>
            <a:r>
              <a:rPr lang="nb-NO" sz="1200" dirty="0" err="1">
                <a:solidFill>
                  <a:schemeClr val="tx1"/>
                </a:solidFill>
              </a:rPr>
              <a:t>Diversity</a:t>
            </a:r>
            <a:r>
              <a:rPr lang="nb-NO" sz="1200" dirty="0">
                <a:solidFill>
                  <a:schemeClr val="tx1"/>
                </a:solidFill>
              </a:rPr>
              <a:t> </a:t>
            </a:r>
            <a:r>
              <a:rPr lang="nb-NO" sz="1200" dirty="0" err="1">
                <a:solidFill>
                  <a:schemeClr val="tx1"/>
                </a:solidFill>
              </a:rPr>
              <a:t>of</a:t>
            </a:r>
            <a:r>
              <a:rPr lang="nb-NO" sz="1200" dirty="0">
                <a:solidFill>
                  <a:schemeClr val="tx1"/>
                </a:solidFill>
              </a:rPr>
              <a:t> </a:t>
            </a:r>
            <a:r>
              <a:rPr lang="nb-NO" sz="1200" dirty="0" err="1">
                <a:solidFill>
                  <a:schemeClr val="tx1"/>
                </a:solidFill>
              </a:rPr>
              <a:t>interactions</a:t>
            </a:r>
            <a:endParaRPr lang="nb-NO" sz="1200" dirty="0">
              <a:solidFill>
                <a:schemeClr val="tx1"/>
              </a:solidFill>
            </a:endParaRPr>
          </a:p>
          <a:p>
            <a:pPr marL="171450" indent="-171450" algn="ctr">
              <a:buFontTx/>
              <a:buChar char="-"/>
            </a:pPr>
            <a:r>
              <a:rPr lang="nb-NO" sz="1200" dirty="0" err="1">
                <a:solidFill>
                  <a:schemeClr val="tx1"/>
                </a:solidFill>
              </a:rPr>
              <a:t>Nestedness</a:t>
            </a:r>
            <a:endParaRPr lang="nb-NO" sz="1200" dirty="0">
              <a:solidFill>
                <a:schemeClr val="tx1"/>
              </a:solidFill>
            </a:endParaRPr>
          </a:p>
          <a:p>
            <a:pPr marL="171450" indent="-171450" algn="ctr">
              <a:buFontTx/>
              <a:buChar char="-"/>
            </a:pPr>
            <a:endParaRPr lang="sv-FI" sz="1200" dirty="0">
              <a:solidFill>
                <a:schemeClr val="tx1"/>
              </a:solidFill>
            </a:endParaRPr>
          </a:p>
        </p:txBody>
      </p:sp>
      <p:sp>
        <p:nvSpPr>
          <p:cNvPr id="7" name="Rectangle 6"/>
          <p:cNvSpPr/>
          <p:nvPr/>
        </p:nvSpPr>
        <p:spPr>
          <a:xfrm>
            <a:off x="767408" y="5127928"/>
            <a:ext cx="3168352" cy="1240069"/>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traits</a:t>
            </a:r>
            <a:endParaRPr lang="nb-NO" dirty="0">
              <a:solidFill>
                <a:schemeClr val="tx1"/>
              </a:solidFill>
            </a:endParaRPr>
          </a:p>
          <a:p>
            <a:pPr algn="ctr"/>
            <a:r>
              <a:rPr lang="nb-NO" dirty="0">
                <a:solidFill>
                  <a:schemeClr val="tx1"/>
                </a:solidFill>
              </a:rPr>
              <a:t>- </a:t>
            </a:r>
            <a:r>
              <a:rPr lang="nb-NO" sz="1200" dirty="0" err="1">
                <a:solidFill>
                  <a:schemeClr val="tx1"/>
                </a:solidFill>
              </a:rPr>
              <a:t>Functional</a:t>
            </a:r>
            <a:r>
              <a:rPr lang="nb-NO" sz="1200" dirty="0">
                <a:solidFill>
                  <a:schemeClr val="tx1"/>
                </a:solidFill>
              </a:rPr>
              <a:t> </a:t>
            </a:r>
            <a:r>
              <a:rPr lang="nb-NO" sz="1200" dirty="0" err="1">
                <a:solidFill>
                  <a:schemeClr val="tx1"/>
                </a:solidFill>
              </a:rPr>
              <a:t>dispersion</a:t>
            </a:r>
            <a:r>
              <a:rPr lang="nb-NO" sz="1200" dirty="0">
                <a:solidFill>
                  <a:schemeClr val="tx1"/>
                </a:solidFill>
              </a:rPr>
              <a:t> </a:t>
            </a:r>
            <a:r>
              <a:rPr lang="nb-NO" sz="1200" dirty="0" err="1">
                <a:solidFill>
                  <a:schemeClr val="tx1"/>
                </a:solidFill>
              </a:rPr>
              <a:t>proxy</a:t>
            </a:r>
            <a:r>
              <a:rPr lang="nb-NO" sz="1200" dirty="0">
                <a:solidFill>
                  <a:schemeClr val="tx1"/>
                </a:solidFill>
              </a:rPr>
              <a:t> for </a:t>
            </a:r>
            <a:r>
              <a:rPr lang="nb-NO" sz="1200" dirty="0" err="1">
                <a:solidFill>
                  <a:schemeClr val="tx1"/>
                </a:solidFill>
              </a:rPr>
              <a:t>niche</a:t>
            </a:r>
            <a:r>
              <a:rPr lang="nb-NO" sz="1200" dirty="0">
                <a:solidFill>
                  <a:schemeClr val="tx1"/>
                </a:solidFill>
              </a:rPr>
              <a:t> </a:t>
            </a:r>
            <a:r>
              <a:rPr lang="nb-NO" sz="1200" dirty="0" err="1">
                <a:solidFill>
                  <a:schemeClr val="tx1"/>
                </a:solidFill>
              </a:rPr>
              <a:t>complementarity</a:t>
            </a:r>
            <a:endParaRPr lang="nb-NO" sz="1200" dirty="0">
              <a:solidFill>
                <a:schemeClr val="tx1"/>
              </a:solidFill>
            </a:endParaRPr>
          </a:p>
          <a:p>
            <a:pPr algn="ctr"/>
            <a:r>
              <a:rPr lang="nb-NO" sz="1200" dirty="0" err="1">
                <a:solidFill>
                  <a:schemeClr val="tx1"/>
                </a:solidFill>
              </a:rPr>
              <a:t>Feeding</a:t>
            </a:r>
            <a:r>
              <a:rPr lang="nb-NO" sz="1200" dirty="0">
                <a:solidFill>
                  <a:schemeClr val="tx1"/>
                </a:solidFill>
              </a:rPr>
              <a:t> </a:t>
            </a:r>
            <a:r>
              <a:rPr lang="nb-NO" sz="1200" dirty="0" err="1">
                <a:solidFill>
                  <a:schemeClr val="tx1"/>
                </a:solidFill>
              </a:rPr>
              <a:t>traits</a:t>
            </a:r>
            <a:r>
              <a:rPr lang="nb-NO" sz="1200" dirty="0">
                <a:solidFill>
                  <a:schemeClr val="tx1"/>
                </a:solidFill>
              </a:rPr>
              <a:t>, </a:t>
            </a:r>
            <a:r>
              <a:rPr lang="nb-NO" sz="1200" dirty="0" err="1">
                <a:solidFill>
                  <a:schemeClr val="tx1"/>
                </a:solidFill>
              </a:rPr>
              <a:t>motility</a:t>
            </a:r>
            <a:r>
              <a:rPr lang="nb-NO" sz="1200" dirty="0">
                <a:solidFill>
                  <a:schemeClr val="tx1"/>
                </a:solidFill>
              </a:rPr>
              <a:t>, body </a:t>
            </a:r>
            <a:r>
              <a:rPr lang="nb-NO" sz="1200" dirty="0" err="1">
                <a:solidFill>
                  <a:schemeClr val="tx1"/>
                </a:solidFill>
              </a:rPr>
              <a:t>mass</a:t>
            </a:r>
            <a:r>
              <a:rPr lang="nb-NO" sz="1200" dirty="0">
                <a:solidFill>
                  <a:schemeClr val="tx1"/>
                </a:solidFill>
              </a:rPr>
              <a:t>, </a:t>
            </a:r>
            <a:r>
              <a:rPr lang="nb-NO" sz="1200" dirty="0" err="1">
                <a:solidFill>
                  <a:schemeClr val="tx1"/>
                </a:solidFill>
              </a:rPr>
              <a:t>life</a:t>
            </a:r>
            <a:r>
              <a:rPr lang="nb-NO" sz="1200" dirty="0">
                <a:solidFill>
                  <a:schemeClr val="tx1"/>
                </a:solidFill>
              </a:rPr>
              <a:t> span </a:t>
            </a:r>
            <a:endParaRPr lang="sv-FI" sz="1200" dirty="0">
              <a:solidFill>
                <a:schemeClr val="tx1"/>
              </a:solidFill>
            </a:endParaRPr>
          </a:p>
        </p:txBody>
      </p:sp>
      <p:sp>
        <p:nvSpPr>
          <p:cNvPr id="8" name="Rectangle 7"/>
          <p:cNvSpPr/>
          <p:nvPr/>
        </p:nvSpPr>
        <p:spPr>
          <a:xfrm>
            <a:off x="623392" y="1959406"/>
            <a:ext cx="2592288" cy="936104"/>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composition</a:t>
            </a:r>
            <a:endParaRPr lang="nb-NO" dirty="0">
              <a:solidFill>
                <a:schemeClr val="tx1"/>
              </a:solidFill>
            </a:endParaRPr>
          </a:p>
          <a:p>
            <a:pPr marL="285750" indent="-285750" algn="ctr">
              <a:buFontTx/>
              <a:buChar char="-"/>
            </a:pPr>
            <a:r>
              <a:rPr lang="nb-NO" sz="1200" dirty="0">
                <a:solidFill>
                  <a:schemeClr val="tx1"/>
                </a:solidFill>
              </a:rPr>
              <a:t>b </a:t>
            </a:r>
            <a:r>
              <a:rPr lang="nb-NO" sz="1200" dirty="0" err="1">
                <a:solidFill>
                  <a:schemeClr val="tx1"/>
                </a:solidFill>
              </a:rPr>
              <a:t>diversity</a:t>
            </a:r>
            <a:r>
              <a:rPr lang="nb-NO" sz="1200" dirty="0">
                <a:solidFill>
                  <a:schemeClr val="tx1"/>
                </a:solidFill>
              </a:rPr>
              <a:t> </a:t>
            </a:r>
          </a:p>
          <a:p>
            <a:pPr marL="285750" indent="-285750" algn="ctr">
              <a:buFontTx/>
              <a:buChar char="-"/>
            </a:pPr>
            <a:r>
              <a:rPr lang="nb-NO" sz="1200" dirty="0" err="1">
                <a:solidFill>
                  <a:schemeClr val="tx1"/>
                </a:solidFill>
              </a:rPr>
              <a:t>Jaccard</a:t>
            </a:r>
            <a:r>
              <a:rPr lang="nb-NO" sz="1200" dirty="0">
                <a:solidFill>
                  <a:schemeClr val="tx1"/>
                </a:solidFill>
              </a:rPr>
              <a:t> </a:t>
            </a:r>
            <a:r>
              <a:rPr lang="nb-NO" sz="1200" dirty="0" err="1">
                <a:solidFill>
                  <a:schemeClr val="tx1"/>
                </a:solidFill>
              </a:rPr>
              <a:t>dissimilarity</a:t>
            </a:r>
            <a:r>
              <a:rPr lang="nb-NO" sz="1200" dirty="0">
                <a:solidFill>
                  <a:schemeClr val="tx1"/>
                </a:solidFill>
              </a:rPr>
              <a:t> </a:t>
            </a:r>
            <a:r>
              <a:rPr lang="nb-NO" sz="1200" dirty="0" err="1">
                <a:solidFill>
                  <a:schemeClr val="tx1"/>
                </a:solidFill>
              </a:rPr>
              <a:t>on</a:t>
            </a:r>
            <a:r>
              <a:rPr lang="nb-NO" sz="1200" dirty="0">
                <a:solidFill>
                  <a:schemeClr val="tx1"/>
                </a:solidFill>
              </a:rPr>
              <a:t> </a:t>
            </a:r>
            <a:r>
              <a:rPr lang="nb-NO" sz="1200" dirty="0" err="1">
                <a:solidFill>
                  <a:schemeClr val="tx1"/>
                </a:solidFill>
              </a:rPr>
              <a:t>presence</a:t>
            </a:r>
            <a:r>
              <a:rPr lang="nb-NO" sz="1200" dirty="0">
                <a:solidFill>
                  <a:schemeClr val="tx1"/>
                </a:solidFill>
              </a:rPr>
              <a:t>/absence</a:t>
            </a:r>
            <a:endParaRPr lang="sv-FI" sz="1200" dirty="0">
              <a:solidFill>
                <a:schemeClr val="tx1"/>
              </a:solidFill>
            </a:endParaRPr>
          </a:p>
        </p:txBody>
      </p:sp>
      <p:sp>
        <p:nvSpPr>
          <p:cNvPr id="9" name="Rectangle 8"/>
          <p:cNvSpPr/>
          <p:nvPr/>
        </p:nvSpPr>
        <p:spPr>
          <a:xfrm>
            <a:off x="2057318" y="856308"/>
            <a:ext cx="2448272" cy="795030"/>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Fisheries</a:t>
            </a:r>
            <a:endParaRPr lang="nb-NO" dirty="0">
              <a:solidFill>
                <a:schemeClr val="tx1"/>
              </a:solidFill>
            </a:endParaRPr>
          </a:p>
          <a:p>
            <a:pPr algn="ctr"/>
            <a:r>
              <a:rPr lang="nb-NO" sz="1200" dirty="0">
                <a:solidFill>
                  <a:schemeClr val="tx1"/>
                </a:solidFill>
              </a:rPr>
              <a:t>Fishing </a:t>
            </a:r>
            <a:r>
              <a:rPr lang="nb-NO" sz="1200" dirty="0" err="1">
                <a:solidFill>
                  <a:schemeClr val="tx1"/>
                </a:solidFill>
              </a:rPr>
              <a:t>effort</a:t>
            </a:r>
            <a:r>
              <a:rPr lang="nb-NO" sz="1200" dirty="0">
                <a:solidFill>
                  <a:schemeClr val="tx1"/>
                </a:solidFill>
              </a:rPr>
              <a:t> </a:t>
            </a:r>
            <a:r>
              <a:rPr lang="nb-NO" sz="1200" dirty="0" err="1">
                <a:solidFill>
                  <a:schemeClr val="tx1"/>
                </a:solidFill>
              </a:rPr>
              <a:t>of</a:t>
            </a:r>
            <a:r>
              <a:rPr lang="nb-NO" sz="1200" dirty="0">
                <a:solidFill>
                  <a:schemeClr val="tx1"/>
                </a:solidFill>
              </a:rPr>
              <a:t> </a:t>
            </a:r>
            <a:r>
              <a:rPr lang="nb-NO" sz="1200" dirty="0" err="1">
                <a:solidFill>
                  <a:schemeClr val="tx1"/>
                </a:solidFill>
              </a:rPr>
              <a:t>herring</a:t>
            </a:r>
            <a:r>
              <a:rPr lang="nb-NO" sz="1200" dirty="0">
                <a:solidFill>
                  <a:schemeClr val="tx1"/>
                </a:solidFill>
              </a:rPr>
              <a:t> and </a:t>
            </a:r>
            <a:r>
              <a:rPr lang="nb-NO" sz="1200" dirty="0" err="1">
                <a:solidFill>
                  <a:schemeClr val="tx1"/>
                </a:solidFill>
              </a:rPr>
              <a:t>sprat</a:t>
            </a:r>
            <a:endParaRPr lang="nb-NO" sz="1200" dirty="0">
              <a:solidFill>
                <a:schemeClr val="tx1"/>
              </a:solidFill>
            </a:endParaRPr>
          </a:p>
        </p:txBody>
      </p:sp>
      <p:sp>
        <p:nvSpPr>
          <p:cNvPr id="10" name="Rectangle 9"/>
          <p:cNvSpPr/>
          <p:nvPr/>
        </p:nvSpPr>
        <p:spPr>
          <a:xfrm>
            <a:off x="4894075" y="833411"/>
            <a:ext cx="2520280" cy="939405"/>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Local</a:t>
            </a:r>
            <a:r>
              <a:rPr lang="nb-NO" dirty="0">
                <a:solidFill>
                  <a:schemeClr val="tx1"/>
                </a:solidFill>
              </a:rPr>
              <a:t> Environment</a:t>
            </a:r>
            <a:endParaRPr lang="sv-FI" dirty="0">
              <a:solidFill>
                <a:schemeClr val="tx1"/>
              </a:solidFill>
            </a:endParaRPr>
          </a:p>
          <a:p>
            <a:pPr algn="ctr"/>
            <a:r>
              <a:rPr lang="nb-NO" sz="1200" dirty="0" err="1">
                <a:solidFill>
                  <a:schemeClr val="tx1"/>
                </a:solidFill>
              </a:rPr>
              <a:t>Local</a:t>
            </a:r>
            <a:r>
              <a:rPr lang="nb-NO" sz="1200" dirty="0">
                <a:solidFill>
                  <a:schemeClr val="tx1"/>
                </a:solidFill>
              </a:rPr>
              <a:t>: SST, O2</a:t>
            </a:r>
          </a:p>
        </p:txBody>
      </p:sp>
      <p:sp>
        <p:nvSpPr>
          <p:cNvPr id="11" name="Rectangle 10"/>
          <p:cNvSpPr/>
          <p:nvPr/>
        </p:nvSpPr>
        <p:spPr>
          <a:xfrm>
            <a:off x="9544136" y="3318417"/>
            <a:ext cx="2376264" cy="648072"/>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richness</a:t>
            </a:r>
            <a:endParaRPr lang="nb-NO" dirty="0">
              <a:solidFill>
                <a:schemeClr val="tx1"/>
              </a:solidFill>
            </a:endParaRPr>
          </a:p>
          <a:p>
            <a:pPr algn="ctr"/>
            <a:r>
              <a:rPr lang="nb-NO" sz="1200" dirty="0" err="1">
                <a:solidFill>
                  <a:schemeClr val="tx1"/>
                </a:solidFill>
              </a:rPr>
              <a:t>of</a:t>
            </a:r>
            <a:r>
              <a:rPr lang="nb-NO" sz="1200" dirty="0">
                <a:solidFill>
                  <a:schemeClr val="tx1"/>
                </a:solidFill>
              </a:rPr>
              <a:t> </a:t>
            </a:r>
            <a:r>
              <a:rPr lang="nb-NO" sz="1200" dirty="0" err="1">
                <a:solidFill>
                  <a:schemeClr val="tx1"/>
                </a:solidFill>
              </a:rPr>
              <a:t>the</a:t>
            </a:r>
            <a:r>
              <a:rPr lang="nb-NO" sz="1200" dirty="0">
                <a:solidFill>
                  <a:schemeClr val="tx1"/>
                </a:solidFill>
              </a:rPr>
              <a:t> </a:t>
            </a:r>
            <a:r>
              <a:rPr lang="nb-NO" sz="1200" dirty="0" err="1">
                <a:solidFill>
                  <a:schemeClr val="tx1"/>
                </a:solidFill>
              </a:rPr>
              <a:t>food</a:t>
            </a:r>
            <a:r>
              <a:rPr lang="nb-NO" sz="1200" dirty="0">
                <a:solidFill>
                  <a:schemeClr val="tx1"/>
                </a:solidFill>
              </a:rPr>
              <a:t> web?</a:t>
            </a:r>
            <a:endParaRPr lang="sv-FI" sz="1200" dirty="0">
              <a:solidFill>
                <a:schemeClr val="tx1"/>
              </a:solidFill>
            </a:endParaRPr>
          </a:p>
        </p:txBody>
      </p:sp>
      <p:sp>
        <p:nvSpPr>
          <p:cNvPr id="12" name="Rectangle 11"/>
          <p:cNvSpPr/>
          <p:nvPr/>
        </p:nvSpPr>
        <p:spPr>
          <a:xfrm>
            <a:off x="7796606" y="833411"/>
            <a:ext cx="2520280" cy="795030"/>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Global Environment</a:t>
            </a:r>
            <a:endParaRPr lang="sv-FI" dirty="0">
              <a:solidFill>
                <a:schemeClr val="tx1"/>
              </a:solidFill>
            </a:endParaRPr>
          </a:p>
          <a:p>
            <a:pPr algn="ctr"/>
            <a:r>
              <a:rPr lang="nb-NO" sz="1200" dirty="0">
                <a:solidFill>
                  <a:schemeClr val="tx1"/>
                </a:solidFill>
              </a:rPr>
              <a:t>Large-</a:t>
            </a:r>
            <a:r>
              <a:rPr lang="nb-NO" sz="1200" dirty="0" err="1">
                <a:solidFill>
                  <a:schemeClr val="tx1"/>
                </a:solidFill>
              </a:rPr>
              <a:t>scale</a:t>
            </a:r>
            <a:r>
              <a:rPr lang="nb-NO" sz="1200" dirty="0">
                <a:solidFill>
                  <a:schemeClr val="tx1"/>
                </a:solidFill>
              </a:rPr>
              <a:t>: NAO, AMO</a:t>
            </a:r>
          </a:p>
        </p:txBody>
      </p:sp>
      <p:sp>
        <p:nvSpPr>
          <p:cNvPr id="13" name="Rectangle 12"/>
          <p:cNvSpPr/>
          <p:nvPr/>
        </p:nvSpPr>
        <p:spPr>
          <a:xfrm>
            <a:off x="4295800" y="5816097"/>
            <a:ext cx="2498069" cy="921398"/>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a:p>
            <a:pPr algn="ctr"/>
            <a:r>
              <a:rPr lang="nb-NO" dirty="0" err="1">
                <a:solidFill>
                  <a:schemeClr val="tx1"/>
                </a:solidFill>
              </a:rPr>
              <a:t>Evenness</a:t>
            </a:r>
            <a:r>
              <a:rPr lang="nb-NO" dirty="0">
                <a:solidFill>
                  <a:schemeClr val="tx1"/>
                </a:solidFill>
              </a:rPr>
              <a:t> in </a:t>
            </a:r>
            <a:r>
              <a:rPr lang="nb-NO" dirty="0" err="1">
                <a:solidFill>
                  <a:schemeClr val="tx1"/>
                </a:solidFill>
              </a:rPr>
              <a:t>energy</a:t>
            </a:r>
            <a:r>
              <a:rPr lang="nb-NO" dirty="0">
                <a:solidFill>
                  <a:schemeClr val="tx1"/>
                </a:solidFill>
              </a:rPr>
              <a:t> </a:t>
            </a:r>
            <a:r>
              <a:rPr lang="nb-NO" dirty="0" err="1">
                <a:solidFill>
                  <a:schemeClr val="tx1"/>
                </a:solidFill>
              </a:rPr>
              <a:t>flow</a:t>
            </a:r>
            <a:endParaRPr lang="nb-NO" dirty="0">
              <a:solidFill>
                <a:schemeClr val="tx1"/>
              </a:solidFill>
            </a:endParaRPr>
          </a:p>
          <a:p>
            <a:pPr algn="ctr"/>
            <a:r>
              <a:rPr lang="nb-NO" dirty="0">
                <a:solidFill>
                  <a:schemeClr val="tx1"/>
                </a:solidFill>
              </a:rPr>
              <a:t>-</a:t>
            </a:r>
            <a:r>
              <a:rPr lang="nb-NO" sz="1400" dirty="0" err="1">
                <a:solidFill>
                  <a:schemeClr val="tx1"/>
                </a:solidFill>
              </a:rPr>
              <a:t>weighted</a:t>
            </a:r>
            <a:r>
              <a:rPr lang="nb-NO" sz="1400" dirty="0">
                <a:solidFill>
                  <a:schemeClr val="tx1"/>
                </a:solidFill>
              </a:rPr>
              <a:t> connectance</a:t>
            </a:r>
          </a:p>
          <a:p>
            <a:pPr algn="ctr"/>
            <a:endParaRPr lang="sv-FI" dirty="0">
              <a:solidFill>
                <a:schemeClr val="tx1"/>
              </a:solidFill>
            </a:endParaRPr>
          </a:p>
        </p:txBody>
      </p:sp>
      <p:sp>
        <p:nvSpPr>
          <p:cNvPr id="14" name="Rectangle 13"/>
          <p:cNvSpPr/>
          <p:nvPr/>
        </p:nvSpPr>
        <p:spPr>
          <a:xfrm>
            <a:off x="7176338" y="5952760"/>
            <a:ext cx="2376264" cy="648072"/>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a:p>
            <a:pPr algn="ctr"/>
            <a:r>
              <a:rPr lang="nb-NO" dirty="0">
                <a:solidFill>
                  <a:schemeClr val="tx1"/>
                </a:solidFill>
              </a:rPr>
              <a:t>Sampling </a:t>
            </a:r>
            <a:r>
              <a:rPr lang="nb-NO" dirty="0" err="1">
                <a:solidFill>
                  <a:schemeClr val="tx1"/>
                </a:solidFill>
              </a:rPr>
              <a:t>effect</a:t>
            </a:r>
            <a:r>
              <a:rPr lang="nb-NO" dirty="0">
                <a:solidFill>
                  <a:schemeClr val="tx1"/>
                </a:solidFill>
              </a:rPr>
              <a:t>?</a:t>
            </a:r>
          </a:p>
          <a:p>
            <a:pPr algn="ctr"/>
            <a:endParaRPr lang="sv-FI" dirty="0">
              <a:solidFill>
                <a:schemeClr val="tx1"/>
              </a:solidFill>
            </a:endParaRPr>
          </a:p>
        </p:txBody>
      </p:sp>
      <p:sp>
        <p:nvSpPr>
          <p:cNvPr id="15" name="Rectangle 14"/>
          <p:cNvSpPr/>
          <p:nvPr/>
        </p:nvSpPr>
        <p:spPr>
          <a:xfrm>
            <a:off x="9714924" y="4219463"/>
            <a:ext cx="2376264" cy="648072"/>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a:p>
            <a:pPr algn="ctr"/>
            <a:r>
              <a:rPr lang="nb-NO" dirty="0">
                <a:solidFill>
                  <a:schemeClr val="tx1"/>
                </a:solidFill>
              </a:rPr>
              <a:t>Species </a:t>
            </a:r>
            <a:r>
              <a:rPr lang="nb-NO" dirty="0" err="1">
                <a:solidFill>
                  <a:schemeClr val="tx1"/>
                </a:solidFill>
              </a:rPr>
              <a:t>eveness</a:t>
            </a:r>
            <a:endParaRPr lang="nb-NO" dirty="0">
              <a:solidFill>
                <a:schemeClr val="tx1"/>
              </a:solidFill>
            </a:endParaRPr>
          </a:p>
          <a:p>
            <a:pPr algn="ctr"/>
            <a:r>
              <a:rPr lang="nb-NO" sz="1200" dirty="0">
                <a:solidFill>
                  <a:schemeClr val="tx1"/>
                </a:solidFill>
              </a:rPr>
              <a:t>Shannon</a:t>
            </a:r>
          </a:p>
          <a:p>
            <a:pPr algn="ctr"/>
            <a:r>
              <a:rPr lang="nb-NO" sz="1200" dirty="0">
                <a:solidFill>
                  <a:schemeClr val="tx1"/>
                </a:solidFill>
              </a:rPr>
              <a:t>Simpsons</a:t>
            </a:r>
          </a:p>
          <a:p>
            <a:pPr algn="ctr"/>
            <a:endParaRPr lang="sv-FI" dirty="0">
              <a:solidFill>
                <a:schemeClr val="tx1"/>
              </a:solidFill>
            </a:endParaRPr>
          </a:p>
        </p:txBody>
      </p:sp>
      <p:sp>
        <p:nvSpPr>
          <p:cNvPr id="23" name="Rectangle 22"/>
          <p:cNvSpPr/>
          <p:nvPr/>
        </p:nvSpPr>
        <p:spPr>
          <a:xfrm>
            <a:off x="9552602" y="5127928"/>
            <a:ext cx="2376264" cy="648072"/>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Vertical</a:t>
            </a:r>
            <a:r>
              <a:rPr lang="nb-NO" dirty="0">
                <a:solidFill>
                  <a:schemeClr val="tx1"/>
                </a:solidFill>
              </a:rPr>
              <a:t> vs. horisontal </a:t>
            </a:r>
            <a:r>
              <a:rPr lang="nb-NO" dirty="0" err="1">
                <a:solidFill>
                  <a:schemeClr val="tx1"/>
                </a:solidFill>
              </a:rPr>
              <a:t>diversity</a:t>
            </a:r>
            <a:endParaRPr lang="sv-FI" dirty="0">
              <a:solidFill>
                <a:schemeClr val="tx1"/>
              </a:solidFill>
            </a:endParaRPr>
          </a:p>
        </p:txBody>
      </p:sp>
    </p:spTree>
    <p:extLst>
      <p:ext uri="{BB962C8B-B14F-4D97-AF65-F5344CB8AC3E}">
        <p14:creationId xmlns:p14="http://schemas.microsoft.com/office/powerpoint/2010/main" val="427096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243408"/>
            <a:ext cx="11161240" cy="3477875"/>
          </a:xfrm>
          <a:prstGeom prst="rect">
            <a:avLst/>
          </a:prstGeom>
        </p:spPr>
        <p:txBody>
          <a:bodyPr wrap="square">
            <a:spAutoFit/>
          </a:bodyPr>
          <a:lstStyle/>
          <a:p>
            <a:endParaRPr lang="nb-NO" sz="2000" dirty="0"/>
          </a:p>
          <a:p>
            <a:endParaRPr lang="en-US" sz="2000" dirty="0"/>
          </a:p>
          <a:p>
            <a:r>
              <a:rPr lang="en-US" sz="2000" b="1" dirty="0"/>
              <a:t>Method: SEM modeling</a:t>
            </a:r>
          </a:p>
          <a:p>
            <a:endParaRPr lang="en-US" sz="2000" b="1" dirty="0"/>
          </a:p>
          <a:p>
            <a:r>
              <a:rPr lang="en-US" sz="2000" b="1" dirty="0"/>
              <a:t>To assess and identify drivers of ecosystem functioning, we use a structural equation modelling (SEM) approach</a:t>
            </a:r>
            <a:r>
              <a:rPr lang="en-US" sz="2000" dirty="0"/>
              <a:t>. </a:t>
            </a:r>
          </a:p>
          <a:p>
            <a:endParaRPr lang="en-US" sz="2000" dirty="0"/>
          </a:p>
          <a:p>
            <a:r>
              <a:rPr lang="en-US" sz="2000" dirty="0"/>
              <a:t>SEM is statistical framework suited to disentangle complex relationships between multiple ecosystem components in order to identify and assess the relative importance of mechanisms influencing ecosystem functioning. SEM requires the a priori formulation of research hypotheses about the proposed relationships.</a:t>
            </a:r>
          </a:p>
        </p:txBody>
      </p:sp>
      <p:pic>
        <p:nvPicPr>
          <p:cNvPr id="3" name="Picture 2"/>
          <p:cNvPicPr>
            <a:picLocks noChangeAspect="1"/>
          </p:cNvPicPr>
          <p:nvPr/>
        </p:nvPicPr>
        <p:blipFill>
          <a:blip r:embed="rId3"/>
          <a:stretch>
            <a:fillRect/>
          </a:stretch>
        </p:blipFill>
        <p:spPr>
          <a:xfrm>
            <a:off x="551384" y="3421389"/>
            <a:ext cx="4605338" cy="2807976"/>
          </a:xfrm>
          <a:prstGeom prst="rect">
            <a:avLst/>
          </a:prstGeom>
        </p:spPr>
      </p:pic>
      <p:sp>
        <p:nvSpPr>
          <p:cNvPr id="4" name="TextBox 3"/>
          <p:cNvSpPr txBox="1"/>
          <p:nvPr/>
        </p:nvSpPr>
        <p:spPr>
          <a:xfrm>
            <a:off x="2639616" y="6274424"/>
            <a:ext cx="2200218" cy="369332"/>
          </a:xfrm>
          <a:prstGeom prst="rect">
            <a:avLst/>
          </a:prstGeom>
          <a:noFill/>
        </p:spPr>
        <p:txBody>
          <a:bodyPr wrap="none" rtlCol="0">
            <a:spAutoFit/>
          </a:bodyPr>
          <a:lstStyle/>
          <a:p>
            <a:r>
              <a:rPr lang="nb-NO" dirty="0" err="1"/>
              <a:t>Maureaud</a:t>
            </a:r>
            <a:r>
              <a:rPr lang="nb-NO" dirty="0"/>
              <a:t> et al. 2019</a:t>
            </a:r>
            <a:endParaRPr lang="sv-FI" dirty="0"/>
          </a:p>
        </p:txBody>
      </p:sp>
    </p:spTree>
    <p:extLst>
      <p:ext uri="{BB962C8B-B14F-4D97-AF65-F5344CB8AC3E}">
        <p14:creationId xmlns:p14="http://schemas.microsoft.com/office/powerpoint/2010/main" val="23697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87548" y="-27904"/>
            <a:ext cx="12448727" cy="6888162"/>
            <a:chOff x="-45810" y="9436"/>
            <a:chExt cx="12277183" cy="6888162"/>
          </a:xfrm>
        </p:grpSpPr>
        <p:sp>
          <p:nvSpPr>
            <p:cNvPr id="4" name="Rectangle 3"/>
            <p:cNvSpPr/>
            <p:nvPr/>
          </p:nvSpPr>
          <p:spPr>
            <a:xfrm>
              <a:off x="4456" y="1956430"/>
              <a:ext cx="12226917" cy="4941168"/>
            </a:xfrm>
            <a:prstGeom prst="rect">
              <a:avLst/>
            </a:prstGeom>
            <a:solidFill>
              <a:srgbClr val="FFFDE5"/>
            </a:solidFill>
            <a:ln>
              <a:solidFill>
                <a:srgbClr val="FFF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t>
              </a:r>
              <a:endParaRPr lang="sv-FI" dirty="0"/>
            </a:p>
          </p:txBody>
        </p:sp>
        <p:sp>
          <p:nvSpPr>
            <p:cNvPr id="2" name="Rectangle 1"/>
            <p:cNvSpPr/>
            <p:nvPr/>
          </p:nvSpPr>
          <p:spPr>
            <a:xfrm>
              <a:off x="-45810" y="9436"/>
              <a:ext cx="12245818" cy="2060848"/>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dirty="0">
                <a:solidFill>
                  <a:schemeClr val="tx1"/>
                </a:solidFill>
              </a:endParaRPr>
            </a:p>
          </p:txBody>
        </p:sp>
      </p:grpSp>
      <p:sp>
        <p:nvSpPr>
          <p:cNvPr id="3" name="Rectangle 2"/>
          <p:cNvSpPr/>
          <p:nvPr/>
        </p:nvSpPr>
        <p:spPr>
          <a:xfrm>
            <a:off x="4384013" y="4797152"/>
            <a:ext cx="3348372" cy="108012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b="1" dirty="0">
              <a:solidFill>
                <a:schemeClr val="tx1"/>
              </a:solidFill>
            </a:endParaRPr>
          </a:p>
          <a:p>
            <a:pPr algn="ctr"/>
            <a:r>
              <a:rPr lang="nb-NO" b="1" dirty="0" err="1">
                <a:solidFill>
                  <a:schemeClr val="tx1"/>
                </a:solidFill>
              </a:rPr>
              <a:t>Ecosystem</a:t>
            </a:r>
            <a:r>
              <a:rPr lang="nb-NO" b="1" dirty="0">
                <a:solidFill>
                  <a:schemeClr val="tx1"/>
                </a:solidFill>
              </a:rPr>
              <a:t> </a:t>
            </a:r>
            <a:r>
              <a:rPr lang="nb-NO" b="1" dirty="0" err="1">
                <a:solidFill>
                  <a:schemeClr val="tx1"/>
                </a:solidFill>
              </a:rPr>
              <a:t>functioning</a:t>
            </a:r>
            <a:endParaRPr lang="nb-NO" b="1" dirty="0">
              <a:solidFill>
                <a:schemeClr val="tx1"/>
              </a:solidFill>
            </a:endParaRPr>
          </a:p>
          <a:p>
            <a:pPr algn="ctr"/>
            <a:r>
              <a:rPr lang="nb-NO" b="1" dirty="0" err="1">
                <a:solidFill>
                  <a:schemeClr val="tx1"/>
                </a:solidFill>
              </a:rPr>
              <a:t>Biomass</a:t>
            </a:r>
            <a:r>
              <a:rPr lang="nb-NO" b="1" dirty="0">
                <a:solidFill>
                  <a:schemeClr val="tx1"/>
                </a:solidFill>
              </a:rPr>
              <a:t> </a:t>
            </a:r>
            <a:r>
              <a:rPr lang="nb-NO" b="1" dirty="0" err="1">
                <a:solidFill>
                  <a:schemeClr val="tx1"/>
                </a:solidFill>
              </a:rPr>
              <a:t>production</a:t>
            </a:r>
            <a:endParaRPr lang="nb-NO" b="1" dirty="0">
              <a:solidFill>
                <a:schemeClr val="tx1"/>
              </a:solidFill>
            </a:endParaRPr>
          </a:p>
          <a:p>
            <a:pPr algn="ctr"/>
            <a:r>
              <a:rPr lang="nb-NO" b="1" dirty="0">
                <a:solidFill>
                  <a:schemeClr val="tx1"/>
                </a:solidFill>
              </a:rPr>
              <a:t>j/m2/</a:t>
            </a:r>
            <a:r>
              <a:rPr lang="nb-NO" b="1" dirty="0" err="1">
                <a:solidFill>
                  <a:schemeClr val="tx1"/>
                </a:solidFill>
              </a:rPr>
              <a:t>day</a:t>
            </a:r>
            <a:endParaRPr lang="nb-NO" b="1" dirty="0">
              <a:solidFill>
                <a:schemeClr val="tx1"/>
              </a:solidFill>
            </a:endParaRPr>
          </a:p>
          <a:p>
            <a:pPr algn="ctr"/>
            <a:endParaRPr lang="sv-FI" sz="1400" dirty="0">
              <a:solidFill>
                <a:schemeClr val="tx1"/>
              </a:solidFill>
            </a:endParaRPr>
          </a:p>
        </p:txBody>
      </p:sp>
      <p:sp>
        <p:nvSpPr>
          <p:cNvPr id="5" name="Rectangle 4"/>
          <p:cNvSpPr/>
          <p:nvPr/>
        </p:nvSpPr>
        <p:spPr>
          <a:xfrm>
            <a:off x="7584255" y="2685259"/>
            <a:ext cx="1547856" cy="102966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biomass</a:t>
            </a:r>
            <a:endParaRPr lang="nb-NO" dirty="0">
              <a:solidFill>
                <a:schemeClr val="tx1"/>
              </a:solidFill>
            </a:endParaRPr>
          </a:p>
          <a:p>
            <a:pPr algn="ctr"/>
            <a:r>
              <a:rPr lang="nb-NO" dirty="0">
                <a:solidFill>
                  <a:schemeClr val="tx1"/>
                </a:solidFill>
              </a:rPr>
              <a:t>g/m2</a:t>
            </a:r>
          </a:p>
        </p:txBody>
      </p:sp>
      <p:sp>
        <p:nvSpPr>
          <p:cNvPr id="6" name="Rectangle 5"/>
          <p:cNvSpPr/>
          <p:nvPr/>
        </p:nvSpPr>
        <p:spPr>
          <a:xfrm>
            <a:off x="9696400" y="2681791"/>
            <a:ext cx="2088232" cy="102966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Food web</a:t>
            </a:r>
          </a:p>
          <a:p>
            <a:pPr algn="ctr"/>
            <a:r>
              <a:rPr lang="nb-NO" dirty="0" err="1">
                <a:solidFill>
                  <a:schemeClr val="tx1"/>
                </a:solidFill>
              </a:rPr>
              <a:t>Nestedness</a:t>
            </a:r>
            <a:endParaRPr lang="nb-NO" dirty="0">
              <a:solidFill>
                <a:schemeClr val="tx1"/>
              </a:solidFill>
            </a:endParaRPr>
          </a:p>
          <a:p>
            <a:pPr algn="ctr"/>
            <a:r>
              <a:rPr lang="nb-NO" dirty="0" err="1">
                <a:solidFill>
                  <a:schemeClr val="tx1"/>
                </a:solidFill>
              </a:rPr>
              <a:t>Niche</a:t>
            </a:r>
            <a:r>
              <a:rPr lang="nb-NO" dirty="0">
                <a:solidFill>
                  <a:schemeClr val="tx1"/>
                </a:solidFill>
              </a:rPr>
              <a:t> </a:t>
            </a:r>
            <a:r>
              <a:rPr lang="nb-NO" dirty="0" err="1">
                <a:solidFill>
                  <a:schemeClr val="tx1"/>
                </a:solidFill>
              </a:rPr>
              <a:t>complementarity</a:t>
            </a:r>
            <a:endParaRPr lang="nb-NO" dirty="0">
              <a:solidFill>
                <a:schemeClr val="tx1"/>
              </a:solidFill>
            </a:endParaRPr>
          </a:p>
        </p:txBody>
      </p:sp>
      <p:sp>
        <p:nvSpPr>
          <p:cNvPr id="7" name="Rectangle 6"/>
          <p:cNvSpPr/>
          <p:nvPr/>
        </p:nvSpPr>
        <p:spPr>
          <a:xfrm>
            <a:off x="5352304" y="2681792"/>
            <a:ext cx="1569024" cy="103312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traits</a:t>
            </a:r>
            <a:endParaRPr lang="nb-NO" dirty="0">
              <a:solidFill>
                <a:schemeClr val="tx1"/>
              </a:solidFill>
            </a:endParaRPr>
          </a:p>
          <a:p>
            <a:pPr algn="ctr"/>
            <a:r>
              <a:rPr lang="nb-NO" dirty="0" err="1">
                <a:solidFill>
                  <a:schemeClr val="tx1"/>
                </a:solidFill>
              </a:rPr>
              <a:t>Functional</a:t>
            </a:r>
            <a:r>
              <a:rPr lang="nb-NO" dirty="0">
                <a:solidFill>
                  <a:schemeClr val="tx1"/>
                </a:solidFill>
              </a:rPr>
              <a:t> </a:t>
            </a:r>
            <a:r>
              <a:rPr lang="nb-NO" dirty="0" err="1">
                <a:solidFill>
                  <a:schemeClr val="tx1"/>
                </a:solidFill>
              </a:rPr>
              <a:t>dispersion</a:t>
            </a:r>
            <a:endParaRPr lang="nb-NO" dirty="0">
              <a:solidFill>
                <a:schemeClr val="tx1"/>
              </a:solidFill>
            </a:endParaRPr>
          </a:p>
        </p:txBody>
      </p:sp>
      <p:sp>
        <p:nvSpPr>
          <p:cNvPr id="8" name="Rectangle 7"/>
          <p:cNvSpPr/>
          <p:nvPr/>
        </p:nvSpPr>
        <p:spPr>
          <a:xfrm>
            <a:off x="679046" y="2662663"/>
            <a:ext cx="1793688" cy="101690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composition</a:t>
            </a:r>
            <a:endParaRPr lang="nb-NO" dirty="0">
              <a:solidFill>
                <a:schemeClr val="tx1"/>
              </a:solidFill>
            </a:endParaRPr>
          </a:p>
          <a:p>
            <a:pPr algn="ctr"/>
            <a:r>
              <a:rPr lang="nb-NO" dirty="0" err="1">
                <a:solidFill>
                  <a:schemeClr val="tx1"/>
                </a:solidFill>
              </a:rPr>
              <a:t>alph</a:t>
            </a:r>
            <a:r>
              <a:rPr lang="nb-NO" dirty="0">
                <a:solidFill>
                  <a:schemeClr val="tx1"/>
                </a:solidFill>
              </a:rPr>
              <a:t>/beta-div</a:t>
            </a:r>
          </a:p>
        </p:txBody>
      </p:sp>
      <p:sp>
        <p:nvSpPr>
          <p:cNvPr id="9" name="Rectangle 8"/>
          <p:cNvSpPr/>
          <p:nvPr/>
        </p:nvSpPr>
        <p:spPr>
          <a:xfrm>
            <a:off x="3233383" y="441319"/>
            <a:ext cx="1560888" cy="83749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Fisheries</a:t>
            </a:r>
            <a:endParaRPr lang="nb-NO" dirty="0">
              <a:solidFill>
                <a:schemeClr val="tx1"/>
              </a:solidFill>
            </a:endParaRPr>
          </a:p>
        </p:txBody>
      </p:sp>
      <p:sp>
        <p:nvSpPr>
          <p:cNvPr id="10" name="Rectangle 9"/>
          <p:cNvSpPr/>
          <p:nvPr/>
        </p:nvSpPr>
        <p:spPr>
          <a:xfrm>
            <a:off x="6816080" y="415939"/>
            <a:ext cx="1872208" cy="841615"/>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Environmental</a:t>
            </a:r>
            <a:endParaRPr lang="nb-NO" dirty="0">
              <a:solidFill>
                <a:schemeClr val="tx1"/>
              </a:solidFill>
            </a:endParaRPr>
          </a:p>
        </p:txBody>
      </p:sp>
      <p:sp>
        <p:nvSpPr>
          <p:cNvPr id="19" name="Rectangle 18"/>
          <p:cNvSpPr/>
          <p:nvPr/>
        </p:nvSpPr>
        <p:spPr>
          <a:xfrm>
            <a:off x="3151780" y="2681791"/>
            <a:ext cx="1537597" cy="101690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a:p>
            <a:pPr algn="ctr"/>
            <a:r>
              <a:rPr lang="nb-NO" dirty="0">
                <a:solidFill>
                  <a:schemeClr val="tx1"/>
                </a:solidFill>
              </a:rPr>
              <a:t>Species </a:t>
            </a:r>
            <a:r>
              <a:rPr lang="nb-NO" dirty="0" err="1">
                <a:solidFill>
                  <a:schemeClr val="tx1"/>
                </a:solidFill>
              </a:rPr>
              <a:t>evenness</a:t>
            </a:r>
            <a:endParaRPr lang="nb-NO" dirty="0">
              <a:solidFill>
                <a:schemeClr val="tx1"/>
              </a:solidFill>
            </a:endParaRPr>
          </a:p>
          <a:p>
            <a:pPr algn="ctr"/>
            <a:r>
              <a:rPr lang="nb-NO" dirty="0">
                <a:solidFill>
                  <a:schemeClr val="tx1"/>
                </a:solidFill>
              </a:rPr>
              <a:t>Shannon</a:t>
            </a:r>
          </a:p>
          <a:p>
            <a:pPr algn="ctr"/>
            <a:endParaRPr lang="sv-FI" dirty="0">
              <a:solidFill>
                <a:schemeClr val="tx1"/>
              </a:solidFill>
            </a:endParaRPr>
          </a:p>
        </p:txBody>
      </p:sp>
      <p:sp>
        <p:nvSpPr>
          <p:cNvPr id="20" name="TextBox 19"/>
          <p:cNvSpPr txBox="1"/>
          <p:nvPr/>
        </p:nvSpPr>
        <p:spPr>
          <a:xfrm>
            <a:off x="64365" y="46607"/>
            <a:ext cx="841897" cy="369332"/>
          </a:xfrm>
          <a:prstGeom prst="rect">
            <a:avLst/>
          </a:prstGeom>
          <a:noFill/>
        </p:spPr>
        <p:txBody>
          <a:bodyPr wrap="none" rtlCol="0">
            <a:spAutoFit/>
          </a:bodyPr>
          <a:lstStyle/>
          <a:p>
            <a:r>
              <a:rPr lang="nb-NO" dirty="0" err="1"/>
              <a:t>Abiotic</a:t>
            </a:r>
            <a:endParaRPr lang="sv-FI" dirty="0"/>
          </a:p>
        </p:txBody>
      </p:sp>
      <p:sp>
        <p:nvSpPr>
          <p:cNvPr id="22" name="TextBox 21"/>
          <p:cNvSpPr txBox="1"/>
          <p:nvPr/>
        </p:nvSpPr>
        <p:spPr>
          <a:xfrm>
            <a:off x="-20625" y="2138310"/>
            <a:ext cx="712054" cy="369332"/>
          </a:xfrm>
          <a:prstGeom prst="rect">
            <a:avLst/>
          </a:prstGeom>
          <a:noFill/>
        </p:spPr>
        <p:txBody>
          <a:bodyPr wrap="none" rtlCol="0">
            <a:spAutoFit/>
          </a:bodyPr>
          <a:lstStyle/>
          <a:p>
            <a:r>
              <a:rPr lang="nb-NO" dirty="0" err="1"/>
              <a:t>Biotic</a:t>
            </a:r>
            <a:endParaRPr lang="sv-FI" dirty="0"/>
          </a:p>
        </p:txBody>
      </p:sp>
      <p:grpSp>
        <p:nvGrpSpPr>
          <p:cNvPr id="32" name="Group 31"/>
          <p:cNvGrpSpPr/>
          <p:nvPr/>
        </p:nvGrpSpPr>
        <p:grpSpPr>
          <a:xfrm>
            <a:off x="4013827" y="836746"/>
            <a:ext cx="6402653" cy="1743470"/>
            <a:chOff x="4013827" y="836746"/>
            <a:chExt cx="6402653" cy="1743470"/>
          </a:xfrm>
        </p:grpSpPr>
        <p:cxnSp>
          <p:nvCxnSpPr>
            <p:cNvPr id="12" name="Straight Arrow Connector 11"/>
            <p:cNvCxnSpPr/>
            <p:nvPr/>
          </p:nvCxnSpPr>
          <p:spPr>
            <a:xfrm>
              <a:off x="4013827" y="1412776"/>
              <a:ext cx="0" cy="10948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83832" y="1380386"/>
              <a:ext cx="1493266" cy="119983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963752" y="1124744"/>
              <a:ext cx="3394431" cy="1455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963752" y="836746"/>
              <a:ext cx="5452728" cy="1743470"/>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755554" y="1025787"/>
            <a:ext cx="8948535" cy="1585409"/>
            <a:chOff x="1755554" y="1025787"/>
            <a:chExt cx="8948535" cy="1585409"/>
          </a:xfrm>
        </p:grpSpPr>
        <p:cxnSp>
          <p:nvCxnSpPr>
            <p:cNvPr id="33" name="Straight Arrow Connector 32"/>
            <p:cNvCxnSpPr/>
            <p:nvPr/>
          </p:nvCxnSpPr>
          <p:spPr>
            <a:xfrm flipH="1">
              <a:off x="1755554" y="1025787"/>
              <a:ext cx="4905413" cy="1531192"/>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208260" y="1337119"/>
              <a:ext cx="2832627" cy="1215768"/>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466534" y="1380386"/>
              <a:ext cx="949925" cy="123081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796379" y="1412776"/>
              <a:ext cx="839156" cy="11674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802701" y="1081384"/>
              <a:ext cx="1901388" cy="1456228"/>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013827" y="3778266"/>
            <a:ext cx="1074061" cy="91533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7040887" y="3824349"/>
            <a:ext cx="1232502" cy="879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050561" y="3816496"/>
            <a:ext cx="7638" cy="877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1425449" y="1412776"/>
            <a:ext cx="1832886" cy="1026598"/>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7896200" y="3819963"/>
            <a:ext cx="2382686" cy="126522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919536" y="3768845"/>
            <a:ext cx="2376264" cy="1316339"/>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07368" y="5445224"/>
            <a:ext cx="1175718" cy="65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03412" y="5831032"/>
            <a:ext cx="1156084" cy="1128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7018" y="6231780"/>
            <a:ext cx="1172478" cy="5532"/>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23397" y="5245016"/>
            <a:ext cx="2036190" cy="400110"/>
          </a:xfrm>
          <a:prstGeom prst="rect">
            <a:avLst/>
          </a:prstGeom>
          <a:noFill/>
        </p:spPr>
        <p:txBody>
          <a:bodyPr wrap="square" rtlCol="0">
            <a:spAutoFit/>
          </a:bodyPr>
          <a:lstStyle/>
          <a:p>
            <a:r>
              <a:rPr lang="nb-NO" sz="2000" dirty="0">
                <a:solidFill>
                  <a:srgbClr val="FF0000"/>
                </a:solidFill>
              </a:rPr>
              <a:t>positive</a:t>
            </a:r>
            <a:endParaRPr lang="sv-FI" sz="2000" dirty="0">
              <a:solidFill>
                <a:srgbClr val="FF0000"/>
              </a:solidFill>
            </a:endParaRPr>
          </a:p>
        </p:txBody>
      </p:sp>
      <p:sp>
        <p:nvSpPr>
          <p:cNvPr id="43" name="TextBox 42"/>
          <p:cNvSpPr txBox="1"/>
          <p:nvPr/>
        </p:nvSpPr>
        <p:spPr>
          <a:xfrm>
            <a:off x="1699807" y="5645126"/>
            <a:ext cx="2036190" cy="400110"/>
          </a:xfrm>
          <a:prstGeom prst="rect">
            <a:avLst/>
          </a:prstGeom>
          <a:noFill/>
        </p:spPr>
        <p:txBody>
          <a:bodyPr wrap="square" rtlCol="0">
            <a:spAutoFit/>
          </a:bodyPr>
          <a:lstStyle/>
          <a:p>
            <a:r>
              <a:rPr lang="nb-NO" sz="2000" dirty="0">
                <a:solidFill>
                  <a:srgbClr val="002060"/>
                </a:solidFill>
              </a:rPr>
              <a:t>negative</a:t>
            </a:r>
            <a:endParaRPr lang="sv-FI" sz="2000" dirty="0">
              <a:solidFill>
                <a:srgbClr val="002060"/>
              </a:solidFill>
            </a:endParaRPr>
          </a:p>
        </p:txBody>
      </p:sp>
      <p:sp>
        <p:nvSpPr>
          <p:cNvPr id="44" name="TextBox 43"/>
          <p:cNvSpPr txBox="1"/>
          <p:nvPr/>
        </p:nvSpPr>
        <p:spPr>
          <a:xfrm>
            <a:off x="1694978" y="6011679"/>
            <a:ext cx="2036190" cy="400110"/>
          </a:xfrm>
          <a:prstGeom prst="rect">
            <a:avLst/>
          </a:prstGeom>
          <a:noFill/>
        </p:spPr>
        <p:txBody>
          <a:bodyPr wrap="square" rtlCol="0">
            <a:spAutoFit/>
          </a:bodyPr>
          <a:lstStyle/>
          <a:p>
            <a:r>
              <a:rPr lang="nb-NO" sz="2000" dirty="0" err="1">
                <a:solidFill>
                  <a:schemeClr val="bg1">
                    <a:lumMod val="50000"/>
                  </a:schemeClr>
                </a:solidFill>
              </a:rPr>
              <a:t>both</a:t>
            </a:r>
            <a:r>
              <a:rPr lang="nb-NO" sz="2000" dirty="0">
                <a:solidFill>
                  <a:schemeClr val="bg1">
                    <a:lumMod val="50000"/>
                  </a:schemeClr>
                </a:solidFill>
              </a:rPr>
              <a:t> or </a:t>
            </a:r>
            <a:r>
              <a:rPr lang="nb-NO" sz="2000" dirty="0" err="1">
                <a:solidFill>
                  <a:schemeClr val="bg1">
                    <a:lumMod val="50000"/>
                  </a:schemeClr>
                </a:solidFill>
              </a:rPr>
              <a:t>neutral</a:t>
            </a:r>
            <a:endParaRPr lang="sv-FI" sz="2000" dirty="0">
              <a:solidFill>
                <a:schemeClr val="bg1">
                  <a:lumMod val="50000"/>
                </a:schemeClr>
              </a:solidFill>
            </a:endParaRPr>
          </a:p>
        </p:txBody>
      </p:sp>
    </p:spTree>
    <p:extLst>
      <p:ext uri="{BB962C8B-B14F-4D97-AF65-F5344CB8AC3E}">
        <p14:creationId xmlns:p14="http://schemas.microsoft.com/office/powerpoint/2010/main" val="891563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2361" y="-30162"/>
            <a:ext cx="12448727" cy="6888162"/>
            <a:chOff x="-45810" y="9436"/>
            <a:chExt cx="12277183" cy="6888162"/>
          </a:xfrm>
        </p:grpSpPr>
        <p:sp>
          <p:nvSpPr>
            <p:cNvPr id="4" name="Rectangle 3"/>
            <p:cNvSpPr/>
            <p:nvPr/>
          </p:nvSpPr>
          <p:spPr>
            <a:xfrm>
              <a:off x="4456" y="1956430"/>
              <a:ext cx="12226917" cy="4941168"/>
            </a:xfrm>
            <a:prstGeom prst="rect">
              <a:avLst/>
            </a:prstGeom>
            <a:solidFill>
              <a:srgbClr val="FFFDE5"/>
            </a:solidFill>
            <a:ln>
              <a:solidFill>
                <a:srgbClr val="FFF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t>
              </a:r>
              <a:endParaRPr lang="sv-FI" dirty="0"/>
            </a:p>
          </p:txBody>
        </p:sp>
        <p:sp>
          <p:nvSpPr>
            <p:cNvPr id="2" name="Rectangle 1"/>
            <p:cNvSpPr/>
            <p:nvPr/>
          </p:nvSpPr>
          <p:spPr>
            <a:xfrm>
              <a:off x="-45810" y="9436"/>
              <a:ext cx="12245818" cy="2060848"/>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dirty="0">
                <a:solidFill>
                  <a:schemeClr val="tx1"/>
                </a:solidFill>
              </a:endParaRPr>
            </a:p>
          </p:txBody>
        </p:sp>
      </p:grpSp>
      <p:sp>
        <p:nvSpPr>
          <p:cNvPr id="3" name="Rectangle 2"/>
          <p:cNvSpPr/>
          <p:nvPr/>
        </p:nvSpPr>
        <p:spPr>
          <a:xfrm>
            <a:off x="4384013" y="4797152"/>
            <a:ext cx="3348372" cy="108012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b="1" dirty="0">
              <a:solidFill>
                <a:schemeClr val="tx1"/>
              </a:solidFill>
            </a:endParaRPr>
          </a:p>
          <a:p>
            <a:pPr algn="ctr"/>
            <a:r>
              <a:rPr lang="nb-NO" b="1" dirty="0" err="1">
                <a:solidFill>
                  <a:schemeClr val="tx1"/>
                </a:solidFill>
              </a:rPr>
              <a:t>Ecosystem</a:t>
            </a:r>
            <a:r>
              <a:rPr lang="nb-NO" b="1" dirty="0">
                <a:solidFill>
                  <a:schemeClr val="tx1"/>
                </a:solidFill>
              </a:rPr>
              <a:t> </a:t>
            </a:r>
            <a:r>
              <a:rPr lang="nb-NO" b="1" dirty="0" err="1">
                <a:solidFill>
                  <a:schemeClr val="tx1"/>
                </a:solidFill>
              </a:rPr>
              <a:t>functioning</a:t>
            </a:r>
            <a:endParaRPr lang="nb-NO" b="1" dirty="0">
              <a:solidFill>
                <a:schemeClr val="tx1"/>
              </a:solidFill>
            </a:endParaRPr>
          </a:p>
          <a:p>
            <a:pPr algn="ctr"/>
            <a:r>
              <a:rPr lang="nb-NO" b="1" dirty="0" err="1">
                <a:solidFill>
                  <a:schemeClr val="tx1"/>
                </a:solidFill>
              </a:rPr>
              <a:t>Biomass</a:t>
            </a:r>
            <a:r>
              <a:rPr lang="nb-NO" b="1" dirty="0">
                <a:solidFill>
                  <a:schemeClr val="tx1"/>
                </a:solidFill>
              </a:rPr>
              <a:t> </a:t>
            </a:r>
            <a:r>
              <a:rPr lang="nb-NO" b="1" dirty="0" err="1">
                <a:solidFill>
                  <a:schemeClr val="tx1"/>
                </a:solidFill>
              </a:rPr>
              <a:t>production</a:t>
            </a:r>
            <a:endParaRPr lang="nb-NO" b="1" dirty="0">
              <a:solidFill>
                <a:schemeClr val="tx1"/>
              </a:solidFill>
            </a:endParaRPr>
          </a:p>
          <a:p>
            <a:pPr algn="ctr"/>
            <a:r>
              <a:rPr lang="nb-NO" b="1" dirty="0">
                <a:solidFill>
                  <a:schemeClr val="tx1"/>
                </a:solidFill>
              </a:rPr>
              <a:t>j/m2/</a:t>
            </a:r>
            <a:r>
              <a:rPr lang="nb-NO" b="1" dirty="0" err="1">
                <a:solidFill>
                  <a:schemeClr val="tx1"/>
                </a:solidFill>
              </a:rPr>
              <a:t>day</a:t>
            </a:r>
            <a:endParaRPr lang="nb-NO" b="1" dirty="0">
              <a:solidFill>
                <a:schemeClr val="tx1"/>
              </a:solidFill>
            </a:endParaRPr>
          </a:p>
          <a:p>
            <a:pPr algn="ctr"/>
            <a:endParaRPr lang="sv-FI" sz="1400" dirty="0">
              <a:solidFill>
                <a:schemeClr val="tx1"/>
              </a:solidFill>
            </a:endParaRPr>
          </a:p>
        </p:txBody>
      </p:sp>
      <p:sp>
        <p:nvSpPr>
          <p:cNvPr id="5" name="Rectangle 4"/>
          <p:cNvSpPr/>
          <p:nvPr/>
        </p:nvSpPr>
        <p:spPr>
          <a:xfrm>
            <a:off x="7584255" y="2685259"/>
            <a:ext cx="1547856" cy="102966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biomass</a:t>
            </a:r>
            <a:endParaRPr lang="nb-NO" dirty="0">
              <a:solidFill>
                <a:schemeClr val="tx1"/>
              </a:solidFill>
            </a:endParaRPr>
          </a:p>
          <a:p>
            <a:pPr algn="ctr"/>
            <a:r>
              <a:rPr lang="nb-NO" dirty="0">
                <a:solidFill>
                  <a:schemeClr val="tx1"/>
                </a:solidFill>
              </a:rPr>
              <a:t>g/m2</a:t>
            </a:r>
          </a:p>
        </p:txBody>
      </p:sp>
      <p:sp>
        <p:nvSpPr>
          <p:cNvPr id="6" name="Rectangle 5"/>
          <p:cNvSpPr/>
          <p:nvPr/>
        </p:nvSpPr>
        <p:spPr>
          <a:xfrm>
            <a:off x="9696400" y="2681791"/>
            <a:ext cx="1611311" cy="102966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Food web</a:t>
            </a:r>
          </a:p>
          <a:p>
            <a:pPr algn="ctr"/>
            <a:r>
              <a:rPr lang="nb-NO" dirty="0" err="1">
                <a:solidFill>
                  <a:schemeClr val="tx1"/>
                </a:solidFill>
              </a:rPr>
              <a:t>Nestedness</a:t>
            </a:r>
            <a:endParaRPr lang="nb-NO" dirty="0">
              <a:solidFill>
                <a:schemeClr val="tx1"/>
              </a:solidFill>
            </a:endParaRPr>
          </a:p>
        </p:txBody>
      </p:sp>
      <p:sp>
        <p:nvSpPr>
          <p:cNvPr id="7" name="Rectangle 6"/>
          <p:cNvSpPr/>
          <p:nvPr/>
        </p:nvSpPr>
        <p:spPr>
          <a:xfrm>
            <a:off x="5352304" y="2681792"/>
            <a:ext cx="1569024" cy="103312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traits</a:t>
            </a:r>
            <a:endParaRPr lang="nb-NO" dirty="0">
              <a:solidFill>
                <a:schemeClr val="tx1"/>
              </a:solidFill>
            </a:endParaRPr>
          </a:p>
          <a:p>
            <a:pPr algn="ctr"/>
            <a:r>
              <a:rPr lang="nb-NO" dirty="0" err="1">
                <a:solidFill>
                  <a:schemeClr val="tx1"/>
                </a:solidFill>
              </a:rPr>
              <a:t>Functional</a:t>
            </a:r>
            <a:r>
              <a:rPr lang="nb-NO" dirty="0">
                <a:solidFill>
                  <a:schemeClr val="tx1"/>
                </a:solidFill>
              </a:rPr>
              <a:t> </a:t>
            </a:r>
            <a:r>
              <a:rPr lang="nb-NO" dirty="0" err="1">
                <a:solidFill>
                  <a:schemeClr val="tx1"/>
                </a:solidFill>
              </a:rPr>
              <a:t>dispersion</a:t>
            </a:r>
            <a:endParaRPr lang="nb-NO" dirty="0">
              <a:solidFill>
                <a:schemeClr val="tx1"/>
              </a:solidFill>
            </a:endParaRPr>
          </a:p>
        </p:txBody>
      </p:sp>
      <p:sp>
        <p:nvSpPr>
          <p:cNvPr id="8" name="Rectangle 7"/>
          <p:cNvSpPr/>
          <p:nvPr/>
        </p:nvSpPr>
        <p:spPr>
          <a:xfrm>
            <a:off x="679046" y="2662663"/>
            <a:ext cx="1793688" cy="101690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Species </a:t>
            </a:r>
            <a:r>
              <a:rPr lang="nb-NO" dirty="0" err="1">
                <a:solidFill>
                  <a:schemeClr val="tx1"/>
                </a:solidFill>
              </a:rPr>
              <a:t>composition</a:t>
            </a:r>
            <a:endParaRPr lang="nb-NO" dirty="0">
              <a:solidFill>
                <a:schemeClr val="tx1"/>
              </a:solidFill>
            </a:endParaRPr>
          </a:p>
          <a:p>
            <a:pPr algn="ctr"/>
            <a:r>
              <a:rPr lang="nb-NO" dirty="0" err="1">
                <a:solidFill>
                  <a:schemeClr val="tx1"/>
                </a:solidFill>
              </a:rPr>
              <a:t>alph</a:t>
            </a:r>
            <a:r>
              <a:rPr lang="nb-NO" dirty="0">
                <a:solidFill>
                  <a:schemeClr val="tx1"/>
                </a:solidFill>
              </a:rPr>
              <a:t>/beta-div</a:t>
            </a:r>
          </a:p>
        </p:txBody>
      </p:sp>
      <p:sp>
        <p:nvSpPr>
          <p:cNvPr id="9" name="Rectangle 8"/>
          <p:cNvSpPr/>
          <p:nvPr/>
        </p:nvSpPr>
        <p:spPr>
          <a:xfrm>
            <a:off x="3233383" y="441319"/>
            <a:ext cx="1560888" cy="83749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Fisheries</a:t>
            </a:r>
            <a:endParaRPr lang="nb-NO" dirty="0">
              <a:solidFill>
                <a:schemeClr val="tx1"/>
              </a:solidFill>
            </a:endParaRPr>
          </a:p>
        </p:txBody>
      </p:sp>
      <p:sp>
        <p:nvSpPr>
          <p:cNvPr id="10" name="Rectangle 9"/>
          <p:cNvSpPr/>
          <p:nvPr/>
        </p:nvSpPr>
        <p:spPr>
          <a:xfrm>
            <a:off x="6816080" y="415939"/>
            <a:ext cx="1872208" cy="841615"/>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tx1"/>
                </a:solidFill>
              </a:rPr>
              <a:t>Environmental</a:t>
            </a:r>
            <a:endParaRPr lang="nb-NO" dirty="0">
              <a:solidFill>
                <a:schemeClr val="tx1"/>
              </a:solidFill>
            </a:endParaRPr>
          </a:p>
        </p:txBody>
      </p:sp>
      <p:sp>
        <p:nvSpPr>
          <p:cNvPr id="19" name="Rectangle 18"/>
          <p:cNvSpPr/>
          <p:nvPr/>
        </p:nvSpPr>
        <p:spPr>
          <a:xfrm>
            <a:off x="3151780" y="2681791"/>
            <a:ext cx="1537597" cy="1016908"/>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a:p>
            <a:pPr algn="ctr"/>
            <a:endParaRPr lang="nb-NO" dirty="0">
              <a:solidFill>
                <a:schemeClr val="tx1"/>
              </a:solidFill>
            </a:endParaRPr>
          </a:p>
          <a:p>
            <a:pPr algn="ctr"/>
            <a:r>
              <a:rPr lang="nb-NO" dirty="0">
                <a:solidFill>
                  <a:schemeClr val="tx1"/>
                </a:solidFill>
              </a:rPr>
              <a:t>Species</a:t>
            </a:r>
          </a:p>
          <a:p>
            <a:pPr algn="ctr"/>
            <a:r>
              <a:rPr lang="nb-NO" dirty="0" err="1">
                <a:solidFill>
                  <a:schemeClr val="tx1"/>
                </a:solidFill>
              </a:rPr>
              <a:t>Evenness</a:t>
            </a:r>
            <a:endParaRPr lang="nb-NO" dirty="0">
              <a:solidFill>
                <a:schemeClr val="tx1"/>
              </a:solidFill>
            </a:endParaRPr>
          </a:p>
          <a:p>
            <a:pPr algn="ctr"/>
            <a:r>
              <a:rPr lang="nb-NO" dirty="0">
                <a:solidFill>
                  <a:schemeClr val="tx1"/>
                </a:solidFill>
              </a:rPr>
              <a:t>Shannon</a:t>
            </a:r>
          </a:p>
          <a:p>
            <a:pPr algn="ctr"/>
            <a:r>
              <a:rPr lang="nb-NO" dirty="0">
                <a:solidFill>
                  <a:schemeClr val="tx1"/>
                </a:solidFill>
              </a:rPr>
              <a:t> </a:t>
            </a:r>
          </a:p>
          <a:p>
            <a:pPr algn="ctr"/>
            <a:endParaRPr lang="sv-FI" dirty="0">
              <a:solidFill>
                <a:schemeClr val="tx1"/>
              </a:solidFill>
            </a:endParaRPr>
          </a:p>
        </p:txBody>
      </p:sp>
      <p:sp>
        <p:nvSpPr>
          <p:cNvPr id="20" name="TextBox 19"/>
          <p:cNvSpPr txBox="1"/>
          <p:nvPr/>
        </p:nvSpPr>
        <p:spPr>
          <a:xfrm>
            <a:off x="64365" y="46607"/>
            <a:ext cx="841897" cy="369332"/>
          </a:xfrm>
          <a:prstGeom prst="rect">
            <a:avLst/>
          </a:prstGeom>
          <a:noFill/>
        </p:spPr>
        <p:txBody>
          <a:bodyPr wrap="none" rtlCol="0">
            <a:spAutoFit/>
          </a:bodyPr>
          <a:lstStyle/>
          <a:p>
            <a:r>
              <a:rPr lang="nb-NO" dirty="0" err="1"/>
              <a:t>Abiotic</a:t>
            </a:r>
            <a:endParaRPr lang="sv-FI" dirty="0"/>
          </a:p>
        </p:txBody>
      </p:sp>
      <p:sp>
        <p:nvSpPr>
          <p:cNvPr id="22" name="TextBox 21"/>
          <p:cNvSpPr txBox="1"/>
          <p:nvPr/>
        </p:nvSpPr>
        <p:spPr>
          <a:xfrm>
            <a:off x="-20625" y="2138310"/>
            <a:ext cx="712054" cy="369332"/>
          </a:xfrm>
          <a:prstGeom prst="rect">
            <a:avLst/>
          </a:prstGeom>
          <a:noFill/>
        </p:spPr>
        <p:txBody>
          <a:bodyPr wrap="none" rtlCol="0">
            <a:spAutoFit/>
          </a:bodyPr>
          <a:lstStyle/>
          <a:p>
            <a:r>
              <a:rPr lang="nb-NO" dirty="0" err="1"/>
              <a:t>Biotic</a:t>
            </a:r>
            <a:endParaRPr lang="sv-FI" dirty="0"/>
          </a:p>
        </p:txBody>
      </p:sp>
      <p:grpSp>
        <p:nvGrpSpPr>
          <p:cNvPr id="32" name="Group 31"/>
          <p:cNvGrpSpPr/>
          <p:nvPr/>
        </p:nvGrpSpPr>
        <p:grpSpPr>
          <a:xfrm>
            <a:off x="4013827" y="836746"/>
            <a:ext cx="6402653" cy="1743470"/>
            <a:chOff x="4013827" y="836746"/>
            <a:chExt cx="6402653" cy="1743470"/>
          </a:xfrm>
        </p:grpSpPr>
        <p:cxnSp>
          <p:nvCxnSpPr>
            <p:cNvPr id="12" name="Straight Arrow Connector 11"/>
            <p:cNvCxnSpPr/>
            <p:nvPr/>
          </p:nvCxnSpPr>
          <p:spPr>
            <a:xfrm>
              <a:off x="4013827" y="1412776"/>
              <a:ext cx="0" cy="10948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83832" y="1380386"/>
              <a:ext cx="1493266" cy="119983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963752" y="1124744"/>
              <a:ext cx="3394431" cy="145547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963752" y="836746"/>
              <a:ext cx="5452728" cy="1743470"/>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755554" y="1025787"/>
            <a:ext cx="8948535" cy="1585409"/>
            <a:chOff x="1755554" y="1025787"/>
            <a:chExt cx="8948535" cy="1585409"/>
          </a:xfrm>
        </p:grpSpPr>
        <p:cxnSp>
          <p:nvCxnSpPr>
            <p:cNvPr id="33" name="Straight Arrow Connector 32"/>
            <p:cNvCxnSpPr/>
            <p:nvPr/>
          </p:nvCxnSpPr>
          <p:spPr>
            <a:xfrm flipH="1">
              <a:off x="1755554" y="1025787"/>
              <a:ext cx="4905413" cy="1531192"/>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208260" y="1337119"/>
              <a:ext cx="2832627" cy="1215768"/>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466534" y="1380386"/>
              <a:ext cx="949925" cy="123081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796379" y="1412776"/>
              <a:ext cx="839156" cy="11674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802701" y="1081384"/>
              <a:ext cx="1901388" cy="1456228"/>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013827" y="3778266"/>
            <a:ext cx="1074061" cy="91533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7040887" y="3824349"/>
            <a:ext cx="1232502" cy="879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050561" y="3816496"/>
            <a:ext cx="7638" cy="877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1425449" y="1412776"/>
            <a:ext cx="1832886" cy="1026598"/>
          </a:xfrm>
          <a:prstGeom prst="straightConnector1">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7896200" y="3819963"/>
            <a:ext cx="2382686" cy="126522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919536" y="3768845"/>
            <a:ext cx="2376264" cy="1316339"/>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07368" y="5445224"/>
            <a:ext cx="1175718" cy="65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03412" y="5831032"/>
            <a:ext cx="1156084" cy="1128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7018" y="6231780"/>
            <a:ext cx="1172478" cy="5532"/>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23397" y="5245016"/>
            <a:ext cx="2036190" cy="400110"/>
          </a:xfrm>
          <a:prstGeom prst="rect">
            <a:avLst/>
          </a:prstGeom>
          <a:noFill/>
        </p:spPr>
        <p:txBody>
          <a:bodyPr wrap="square" rtlCol="0">
            <a:spAutoFit/>
          </a:bodyPr>
          <a:lstStyle/>
          <a:p>
            <a:r>
              <a:rPr lang="nb-NO" sz="2000" dirty="0">
                <a:solidFill>
                  <a:srgbClr val="FF0000"/>
                </a:solidFill>
              </a:rPr>
              <a:t>positive</a:t>
            </a:r>
            <a:endParaRPr lang="sv-FI" sz="2000" dirty="0">
              <a:solidFill>
                <a:srgbClr val="FF0000"/>
              </a:solidFill>
            </a:endParaRPr>
          </a:p>
        </p:txBody>
      </p:sp>
      <p:sp>
        <p:nvSpPr>
          <p:cNvPr id="43" name="TextBox 42"/>
          <p:cNvSpPr txBox="1"/>
          <p:nvPr/>
        </p:nvSpPr>
        <p:spPr>
          <a:xfrm>
            <a:off x="1699807" y="5645126"/>
            <a:ext cx="2036190" cy="400110"/>
          </a:xfrm>
          <a:prstGeom prst="rect">
            <a:avLst/>
          </a:prstGeom>
          <a:noFill/>
        </p:spPr>
        <p:txBody>
          <a:bodyPr wrap="square" rtlCol="0">
            <a:spAutoFit/>
          </a:bodyPr>
          <a:lstStyle/>
          <a:p>
            <a:r>
              <a:rPr lang="nb-NO" sz="2000" dirty="0">
                <a:solidFill>
                  <a:srgbClr val="002060"/>
                </a:solidFill>
              </a:rPr>
              <a:t>negative</a:t>
            </a:r>
            <a:endParaRPr lang="sv-FI" sz="2000" dirty="0">
              <a:solidFill>
                <a:srgbClr val="002060"/>
              </a:solidFill>
            </a:endParaRPr>
          </a:p>
        </p:txBody>
      </p:sp>
      <p:sp>
        <p:nvSpPr>
          <p:cNvPr id="44" name="TextBox 43"/>
          <p:cNvSpPr txBox="1"/>
          <p:nvPr/>
        </p:nvSpPr>
        <p:spPr>
          <a:xfrm>
            <a:off x="1694978" y="6011679"/>
            <a:ext cx="2036190" cy="400110"/>
          </a:xfrm>
          <a:prstGeom prst="rect">
            <a:avLst/>
          </a:prstGeom>
          <a:noFill/>
        </p:spPr>
        <p:txBody>
          <a:bodyPr wrap="square" rtlCol="0">
            <a:spAutoFit/>
          </a:bodyPr>
          <a:lstStyle/>
          <a:p>
            <a:r>
              <a:rPr lang="nb-NO" sz="2000" dirty="0" err="1">
                <a:solidFill>
                  <a:schemeClr val="bg1">
                    <a:lumMod val="50000"/>
                  </a:schemeClr>
                </a:solidFill>
              </a:rPr>
              <a:t>both</a:t>
            </a:r>
            <a:r>
              <a:rPr lang="nb-NO" sz="2000" dirty="0">
                <a:solidFill>
                  <a:schemeClr val="bg1">
                    <a:lumMod val="50000"/>
                  </a:schemeClr>
                </a:solidFill>
              </a:rPr>
              <a:t> or </a:t>
            </a:r>
            <a:r>
              <a:rPr lang="nb-NO" sz="2000" dirty="0" err="1">
                <a:solidFill>
                  <a:schemeClr val="bg1">
                    <a:lumMod val="50000"/>
                  </a:schemeClr>
                </a:solidFill>
              </a:rPr>
              <a:t>neutral</a:t>
            </a:r>
            <a:endParaRPr lang="sv-FI" sz="2000" dirty="0">
              <a:solidFill>
                <a:schemeClr val="bg1">
                  <a:lumMod val="50000"/>
                </a:schemeClr>
              </a:solidFill>
            </a:endParaRPr>
          </a:p>
        </p:txBody>
      </p:sp>
      <p:sp>
        <p:nvSpPr>
          <p:cNvPr id="63" name="Curved Right Arrow 62"/>
          <p:cNvSpPr/>
          <p:nvPr/>
        </p:nvSpPr>
        <p:spPr>
          <a:xfrm rot="16200000">
            <a:off x="3136020" y="1685615"/>
            <a:ext cx="467223" cy="458864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solidFill>
                <a:schemeClr val="tx1"/>
              </a:solidFill>
            </a:endParaRPr>
          </a:p>
        </p:txBody>
      </p:sp>
      <p:sp>
        <p:nvSpPr>
          <p:cNvPr id="68" name="Curved Right Arrow 67"/>
          <p:cNvSpPr/>
          <p:nvPr/>
        </p:nvSpPr>
        <p:spPr>
          <a:xfrm rot="16200000">
            <a:off x="5133585" y="-395219"/>
            <a:ext cx="784499" cy="9061214"/>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dirty="0">
              <a:solidFill>
                <a:schemeClr val="tx1"/>
              </a:solidFill>
            </a:endParaRPr>
          </a:p>
        </p:txBody>
      </p:sp>
      <p:sp>
        <p:nvSpPr>
          <p:cNvPr id="40" name="Curved Right Arrow 39"/>
          <p:cNvSpPr/>
          <p:nvPr/>
        </p:nvSpPr>
        <p:spPr>
          <a:xfrm rot="5400000" flipH="1">
            <a:off x="5894250" y="2005274"/>
            <a:ext cx="475507" cy="396044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solidFill>
                <a:schemeClr val="tx1"/>
              </a:solidFill>
            </a:endParaRPr>
          </a:p>
        </p:txBody>
      </p:sp>
      <p:sp>
        <p:nvSpPr>
          <p:cNvPr id="41" name="Curved Right Arrow 40"/>
          <p:cNvSpPr/>
          <p:nvPr/>
        </p:nvSpPr>
        <p:spPr>
          <a:xfrm rot="5400000" flipH="1">
            <a:off x="7082382" y="2760224"/>
            <a:ext cx="475507" cy="2448272"/>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solidFill>
                <a:schemeClr val="tx1"/>
              </a:solidFill>
            </a:endParaRPr>
          </a:p>
        </p:txBody>
      </p:sp>
      <p:sp>
        <p:nvSpPr>
          <p:cNvPr id="46" name="Rectangle 45"/>
          <p:cNvSpPr/>
          <p:nvPr/>
        </p:nvSpPr>
        <p:spPr>
          <a:xfrm>
            <a:off x="9696400" y="2681791"/>
            <a:ext cx="2088232" cy="1029661"/>
          </a:xfrm>
          <a:prstGeom prst="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solidFill>
              </a:rPr>
              <a:t>Food web</a:t>
            </a:r>
          </a:p>
          <a:p>
            <a:pPr algn="ctr"/>
            <a:r>
              <a:rPr lang="nb-NO" dirty="0" err="1">
                <a:solidFill>
                  <a:schemeClr val="tx1"/>
                </a:solidFill>
              </a:rPr>
              <a:t>Nestedness</a:t>
            </a:r>
            <a:endParaRPr lang="nb-NO" dirty="0">
              <a:solidFill>
                <a:schemeClr val="tx1"/>
              </a:solidFill>
            </a:endParaRPr>
          </a:p>
          <a:p>
            <a:pPr algn="ctr"/>
            <a:r>
              <a:rPr lang="nb-NO" dirty="0" err="1">
                <a:solidFill>
                  <a:schemeClr val="tx1"/>
                </a:solidFill>
              </a:rPr>
              <a:t>Niche</a:t>
            </a:r>
            <a:r>
              <a:rPr lang="nb-NO" dirty="0">
                <a:solidFill>
                  <a:schemeClr val="tx1"/>
                </a:solidFill>
              </a:rPr>
              <a:t> </a:t>
            </a:r>
            <a:r>
              <a:rPr lang="nb-NO" dirty="0" err="1">
                <a:solidFill>
                  <a:schemeClr val="tx1"/>
                </a:solidFill>
              </a:rPr>
              <a:t>complementarity</a:t>
            </a:r>
            <a:endParaRPr lang="nb-NO" dirty="0">
              <a:solidFill>
                <a:schemeClr val="tx1"/>
              </a:solidFill>
            </a:endParaRPr>
          </a:p>
        </p:txBody>
      </p:sp>
    </p:spTree>
    <p:extLst>
      <p:ext uri="{BB962C8B-B14F-4D97-AF65-F5344CB8AC3E}">
        <p14:creationId xmlns:p14="http://schemas.microsoft.com/office/powerpoint/2010/main" val="295598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368" y="548680"/>
            <a:ext cx="11161240" cy="5450082"/>
          </a:xfrm>
          <a:prstGeom prst="rect">
            <a:avLst/>
          </a:prstGeom>
        </p:spPr>
        <p:txBody>
          <a:bodyPr wrap="square">
            <a:spAutoFit/>
          </a:bodyPr>
          <a:lstStyle/>
          <a:p>
            <a:pPr>
              <a:lnSpc>
                <a:spcPct val="107000"/>
              </a:lnSpc>
              <a:spcAft>
                <a:spcPts val="800"/>
              </a:spcAft>
            </a:pPr>
            <a:r>
              <a:rPr lang="en-GB" sz="2400" b="1" dirty="0">
                <a:latin typeface="Calibri" panose="020F0502020204030204" pitchFamily="34" charset="0"/>
                <a:ea typeface="Calibri" panose="020F0502020204030204" pitchFamily="34" charset="0"/>
                <a:cs typeface="Times New Roman" panose="02020603050405020304" pitchFamily="18" charset="0"/>
              </a:rPr>
              <a:t>Potential research questions</a:t>
            </a:r>
          </a:p>
          <a:p>
            <a:pPr>
              <a:lnSpc>
                <a:spcPct val="107000"/>
              </a:lnSpc>
              <a:spcAft>
                <a:spcPts val="800"/>
              </a:spcAft>
            </a:pPr>
            <a:endParaRPr lang="en-GB" sz="2400" b="1"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What drives changes in marine food web structure and functioning through time?</a:t>
            </a:r>
          </a:p>
          <a:p>
            <a:pPr marL="457200" indent="-457200">
              <a:lnSpc>
                <a:spcPct val="107000"/>
              </a:lnSpc>
              <a:spcAft>
                <a:spcPts val="800"/>
              </a:spcAft>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 Are the changes determined by abiotic (e.g. temperature and salinity) or biotic (composition and species dynamics) variability, or fisheries? What are the relative influences of the different ecosystem/food web components on marine ecosystem functioning? Do these patterns change over time? </a:t>
            </a:r>
          </a:p>
          <a:p>
            <a:pPr marL="457200" indent="-457200">
              <a:lnSpc>
                <a:spcPct val="107000"/>
              </a:lnSpc>
              <a:spcAft>
                <a:spcPts val="800"/>
              </a:spcAft>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Can ecosystems with different species composition and trophic structure display similar overall functioning? </a:t>
            </a:r>
          </a:p>
          <a:p>
            <a:pPr marL="457200" indent="-457200">
              <a:lnSpc>
                <a:spcPct val="107000"/>
              </a:lnSpc>
              <a:spcAft>
                <a:spcPts val="800"/>
              </a:spcAft>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Is it necessary to have information on species interactions and food web structure to assess ecosystem functioning, or is it enough to “just” have knowledge on species biomass structure and trait composition, which are ecosystem components that are much easier to measure than food web complexity?</a:t>
            </a:r>
          </a:p>
          <a:p>
            <a:pPr marL="457200" indent="-457200">
              <a:lnSpc>
                <a:spcPct val="107000"/>
              </a:lnSpc>
              <a:spcAft>
                <a:spcPts val="800"/>
              </a:spcAft>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Other?</a:t>
            </a:r>
            <a:endParaRPr lang="sv-FI"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609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60" y="260648"/>
            <a:ext cx="10873208" cy="4955203"/>
          </a:xfrm>
          <a:prstGeom prst="rect">
            <a:avLst/>
          </a:prstGeom>
          <a:noFill/>
        </p:spPr>
        <p:txBody>
          <a:bodyPr wrap="square" rtlCol="0">
            <a:spAutoFit/>
          </a:bodyPr>
          <a:lstStyle/>
          <a:p>
            <a:r>
              <a:rPr lang="nb-NO" sz="3200" dirty="0" err="1"/>
              <a:t>Issues</a:t>
            </a:r>
            <a:r>
              <a:rPr lang="nb-NO" sz="3200" dirty="0"/>
              <a:t>/</a:t>
            </a:r>
            <a:r>
              <a:rPr lang="nb-NO" sz="3200" dirty="0" err="1"/>
              <a:t>Question</a:t>
            </a:r>
            <a:r>
              <a:rPr lang="sv-FI" sz="3200" dirty="0"/>
              <a:t>s/To-do-list</a:t>
            </a:r>
            <a:endParaRPr lang="nb-NO" sz="2400" dirty="0"/>
          </a:p>
          <a:p>
            <a:endParaRPr lang="nb-NO" sz="2400" dirty="0"/>
          </a:p>
          <a:p>
            <a:pPr marL="342900" indent="-342900">
              <a:buFont typeface="Arial" panose="020B0604020202020204" pitchFamily="34" charset="0"/>
              <a:buChar char="•"/>
            </a:pPr>
            <a:r>
              <a:rPr lang="nb-NO" sz="2000" dirty="0" err="1"/>
              <a:t>Improve</a:t>
            </a:r>
            <a:r>
              <a:rPr lang="nb-NO" sz="2000" dirty="0"/>
              <a:t> </a:t>
            </a:r>
            <a:r>
              <a:rPr lang="nb-NO" sz="2000" dirty="0" err="1"/>
              <a:t>the</a:t>
            </a:r>
            <a:r>
              <a:rPr lang="nb-NO" sz="2000" dirty="0"/>
              <a:t> </a:t>
            </a:r>
            <a:r>
              <a:rPr lang="nb-NO" sz="2000" dirty="0" err="1"/>
              <a:t>fluxweb</a:t>
            </a:r>
            <a:r>
              <a:rPr lang="nb-NO" sz="2000" dirty="0"/>
              <a:t> </a:t>
            </a:r>
            <a:r>
              <a:rPr lang="nb-NO" sz="2000" dirty="0" err="1"/>
              <a:t>model</a:t>
            </a:r>
            <a:r>
              <a:rPr lang="nb-NO" sz="2000" dirty="0"/>
              <a:t> </a:t>
            </a:r>
            <a:r>
              <a:rPr lang="nb-NO" sz="2000" dirty="0" err="1"/>
              <a:t>with</a:t>
            </a:r>
            <a:r>
              <a:rPr lang="nb-NO" sz="2000" dirty="0"/>
              <a:t> predator </a:t>
            </a:r>
            <a:r>
              <a:rPr lang="nb-NO" sz="2000" dirty="0" err="1"/>
              <a:t>prey</a:t>
            </a:r>
            <a:r>
              <a:rPr lang="nb-NO" sz="2000" dirty="0"/>
              <a:t> </a:t>
            </a:r>
            <a:r>
              <a:rPr lang="nb-NO" sz="2000" dirty="0" err="1"/>
              <a:t>preferences</a:t>
            </a:r>
            <a:r>
              <a:rPr lang="nb-NO" sz="2000" dirty="0"/>
              <a:t>, and </a:t>
            </a:r>
            <a:r>
              <a:rPr lang="nb-NO" sz="2000" dirty="0" err="1"/>
              <a:t>adjust</a:t>
            </a:r>
            <a:r>
              <a:rPr lang="nb-NO" sz="2000" dirty="0"/>
              <a:t> </a:t>
            </a:r>
            <a:r>
              <a:rPr lang="nb-NO" sz="2000" dirty="0" err="1"/>
              <a:t>assimilation</a:t>
            </a:r>
            <a:r>
              <a:rPr lang="nb-NO" sz="2000" dirty="0"/>
              <a:t> </a:t>
            </a:r>
            <a:r>
              <a:rPr lang="nb-NO" sz="2000" dirty="0" err="1"/>
              <a:t>efficiencies</a:t>
            </a:r>
            <a:r>
              <a:rPr lang="nb-NO" sz="2000" dirty="0"/>
              <a:t> for detritus and </a:t>
            </a:r>
            <a:r>
              <a:rPr lang="nb-NO" sz="2000" dirty="0" err="1"/>
              <a:t>phytoplankton</a:t>
            </a:r>
            <a:r>
              <a:rPr lang="nb-NO" sz="2000" dirty="0"/>
              <a:t> </a:t>
            </a:r>
            <a:r>
              <a:rPr lang="nb-NO" sz="2000" dirty="0" err="1"/>
              <a:t>groups</a:t>
            </a:r>
            <a:r>
              <a:rPr lang="nb-NO" sz="2000" dirty="0"/>
              <a:t> as </a:t>
            </a:r>
            <a:r>
              <a:rPr lang="nb-NO" sz="2000" dirty="0" err="1"/>
              <a:t>the</a:t>
            </a:r>
            <a:r>
              <a:rPr lang="nb-NO" sz="2000" dirty="0"/>
              <a:t> </a:t>
            </a:r>
            <a:r>
              <a:rPr lang="nb-NO" sz="2000" dirty="0" err="1"/>
              <a:t>numbers</a:t>
            </a:r>
            <a:r>
              <a:rPr lang="nb-NO" sz="2000" dirty="0"/>
              <a:t> </a:t>
            </a:r>
            <a:r>
              <a:rPr lang="nb-NO" sz="2000" dirty="0" err="1"/>
              <a:t>may</a:t>
            </a:r>
            <a:r>
              <a:rPr lang="nb-NO" sz="2000" dirty="0"/>
              <a:t> be </a:t>
            </a:r>
            <a:r>
              <a:rPr lang="nb-NO" sz="2000" dirty="0" err="1"/>
              <a:t>too</a:t>
            </a:r>
            <a:r>
              <a:rPr lang="nb-NO" sz="2000" dirty="0"/>
              <a:t> </a:t>
            </a:r>
            <a:r>
              <a:rPr lang="nb-NO" sz="2000" dirty="0" err="1"/>
              <a:t>low</a:t>
            </a:r>
            <a:r>
              <a:rPr lang="nb-NO" sz="2000" dirty="0"/>
              <a:t>.</a:t>
            </a:r>
          </a:p>
          <a:p>
            <a:pPr marL="342900" indent="-342900">
              <a:buFont typeface="Arial" panose="020B0604020202020204" pitchFamily="34" charset="0"/>
              <a:buChar char="•"/>
            </a:pPr>
            <a:endParaRPr lang="nb-NO" sz="2000" dirty="0"/>
          </a:p>
          <a:p>
            <a:pPr marL="342900" indent="-342900">
              <a:buFont typeface="Arial" panose="020B0604020202020204" pitchFamily="34" charset="0"/>
              <a:buChar char="•"/>
            </a:pPr>
            <a:r>
              <a:rPr lang="nb-NO" sz="2000" dirty="0"/>
              <a:t>The </a:t>
            </a:r>
            <a:r>
              <a:rPr lang="nb-NO" sz="2000" dirty="0" err="1"/>
              <a:t>fluxe</a:t>
            </a:r>
            <a:r>
              <a:rPr lang="nb-NO" sz="2000" dirty="0"/>
              <a:t> rates </a:t>
            </a:r>
            <a:r>
              <a:rPr lang="nb-NO" sz="2000" dirty="0" err="1"/>
              <a:t>are</a:t>
            </a:r>
            <a:r>
              <a:rPr lang="nb-NO" sz="2000" dirty="0"/>
              <a:t> </a:t>
            </a:r>
            <a:r>
              <a:rPr lang="nb-NO" sz="2000" dirty="0" err="1"/>
              <a:t>of</a:t>
            </a:r>
            <a:r>
              <a:rPr lang="nb-NO" sz="2000" dirty="0"/>
              <a:t> </a:t>
            </a:r>
            <a:r>
              <a:rPr lang="nb-NO" sz="2000" dirty="0" err="1"/>
              <a:t>independent</a:t>
            </a:r>
            <a:r>
              <a:rPr lang="nb-NO" sz="2000" dirty="0"/>
              <a:t> from </a:t>
            </a:r>
            <a:r>
              <a:rPr lang="nb-NO" sz="2000" dirty="0" err="1"/>
              <a:t>biomass</a:t>
            </a:r>
            <a:r>
              <a:rPr lang="nb-NO" sz="2000" dirty="0"/>
              <a:t> and </a:t>
            </a:r>
            <a:r>
              <a:rPr lang="nb-NO" sz="2000" dirty="0" err="1"/>
              <a:t>food</a:t>
            </a:r>
            <a:r>
              <a:rPr lang="nb-NO" sz="2000" dirty="0"/>
              <a:t> web </a:t>
            </a:r>
            <a:r>
              <a:rPr lang="nb-NO" sz="2000" dirty="0" err="1"/>
              <a:t>structure</a:t>
            </a:r>
            <a:r>
              <a:rPr lang="nb-NO" sz="2000" dirty="0"/>
              <a:t>. </a:t>
            </a:r>
            <a:r>
              <a:rPr lang="nb-NO" sz="2000" dirty="0" err="1"/>
              <a:t>Can</a:t>
            </a:r>
            <a:r>
              <a:rPr lang="nb-NO" sz="2000" dirty="0"/>
              <a:t> </a:t>
            </a:r>
            <a:r>
              <a:rPr lang="nb-NO" sz="2000" dirty="0" err="1"/>
              <a:t>this</a:t>
            </a:r>
            <a:r>
              <a:rPr lang="nb-NO" sz="2000" dirty="0"/>
              <a:t> lead to </a:t>
            </a:r>
            <a:r>
              <a:rPr lang="nb-NO" sz="2000" dirty="0" err="1"/>
              <a:t>circular</a:t>
            </a:r>
            <a:r>
              <a:rPr lang="nb-NO" sz="2000" dirty="0"/>
              <a:t> </a:t>
            </a:r>
            <a:r>
              <a:rPr lang="nb-NO" sz="2000" dirty="0" err="1"/>
              <a:t>reasoning</a:t>
            </a:r>
            <a:r>
              <a:rPr lang="nb-NO" sz="2000" dirty="0"/>
              <a:t>?</a:t>
            </a:r>
          </a:p>
          <a:p>
            <a:endParaRPr lang="nb-NO" sz="2000" dirty="0"/>
          </a:p>
          <a:p>
            <a:pPr marL="342900" indent="-342900">
              <a:buFont typeface="Arial" panose="020B0604020202020204" pitchFamily="34" charset="0"/>
              <a:buChar char="•"/>
            </a:pPr>
            <a:r>
              <a:rPr lang="nb-NO" sz="2000" dirty="0" err="1"/>
              <a:t>Should</a:t>
            </a:r>
            <a:r>
              <a:rPr lang="nb-NO" sz="2000" dirty="0"/>
              <a:t> </a:t>
            </a:r>
            <a:r>
              <a:rPr lang="nb-NO" sz="2000" dirty="0" err="1"/>
              <a:t>the</a:t>
            </a:r>
            <a:r>
              <a:rPr lang="nb-NO" sz="2000" dirty="0"/>
              <a:t> SEM </a:t>
            </a:r>
            <a:r>
              <a:rPr lang="nb-NO" sz="2000" dirty="0" err="1"/>
              <a:t>model</a:t>
            </a:r>
            <a:r>
              <a:rPr lang="nb-NO" sz="2000" dirty="0"/>
              <a:t> be </a:t>
            </a:r>
            <a:r>
              <a:rPr lang="nb-NO" sz="2000" dirty="0" err="1"/>
              <a:t>based</a:t>
            </a:r>
            <a:r>
              <a:rPr lang="nb-NO" sz="2000" dirty="0"/>
              <a:t> </a:t>
            </a:r>
            <a:r>
              <a:rPr lang="nb-NO" sz="2000" dirty="0" err="1"/>
              <a:t>on</a:t>
            </a:r>
            <a:r>
              <a:rPr lang="nb-NO" sz="2000" dirty="0"/>
              <a:t> </a:t>
            </a:r>
            <a:r>
              <a:rPr lang="nb-NO" sz="2000" dirty="0" err="1"/>
              <a:t>dissimilarity</a:t>
            </a:r>
            <a:r>
              <a:rPr lang="nb-NO" sz="2000" dirty="0"/>
              <a:t> </a:t>
            </a:r>
            <a:r>
              <a:rPr lang="nb-NO" sz="2000" dirty="0" err="1"/>
              <a:t>matrices</a:t>
            </a:r>
            <a:r>
              <a:rPr lang="nb-NO" sz="2000" dirty="0"/>
              <a:t> </a:t>
            </a:r>
            <a:r>
              <a:rPr lang="nb-NO" sz="2000" dirty="0" err="1"/>
              <a:t>of</a:t>
            </a:r>
            <a:r>
              <a:rPr lang="nb-NO" sz="2000" dirty="0"/>
              <a:t> </a:t>
            </a:r>
            <a:r>
              <a:rPr lang="nb-NO" sz="2000" dirty="0" err="1"/>
              <a:t>the</a:t>
            </a:r>
            <a:r>
              <a:rPr lang="nb-NO" sz="2000" dirty="0"/>
              <a:t> different variables?</a:t>
            </a:r>
          </a:p>
          <a:p>
            <a:pPr marL="342900" indent="-342900">
              <a:buFont typeface="Arial" panose="020B0604020202020204" pitchFamily="34" charset="0"/>
              <a:buChar char="•"/>
            </a:pPr>
            <a:endParaRPr lang="nb-NO" sz="2000" dirty="0"/>
          </a:p>
          <a:p>
            <a:pPr marL="342900" indent="-342900">
              <a:buFont typeface="Arial" panose="020B0604020202020204" pitchFamily="34" charset="0"/>
              <a:buChar char="•"/>
            </a:pPr>
            <a:r>
              <a:rPr lang="nb-NO" sz="2000" dirty="0" err="1"/>
              <a:t>Should</a:t>
            </a:r>
            <a:r>
              <a:rPr lang="nb-NO" sz="2000" dirty="0"/>
              <a:t> </a:t>
            </a:r>
            <a:r>
              <a:rPr lang="nb-NO" sz="2000" dirty="0" err="1"/>
              <a:t>we</a:t>
            </a:r>
            <a:r>
              <a:rPr lang="nb-NO" sz="2000" dirty="0"/>
              <a:t> </a:t>
            </a:r>
            <a:r>
              <a:rPr lang="nb-NO" sz="2000" dirty="0" err="1"/>
              <a:t>work</a:t>
            </a:r>
            <a:r>
              <a:rPr lang="nb-NO" sz="2000" dirty="0"/>
              <a:t> </a:t>
            </a:r>
            <a:r>
              <a:rPr lang="nb-NO" sz="2000" dirty="0" err="1"/>
              <a:t>on</a:t>
            </a:r>
            <a:r>
              <a:rPr lang="nb-NO" sz="2000" dirty="0"/>
              <a:t> all </a:t>
            </a:r>
            <a:r>
              <a:rPr lang="nb-NO" sz="2000" dirty="0" err="1"/>
              <a:t>years</a:t>
            </a:r>
            <a:r>
              <a:rPr lang="nb-NO" sz="2000" dirty="0"/>
              <a:t> or a </a:t>
            </a:r>
            <a:r>
              <a:rPr lang="nb-NO" sz="2000" dirty="0" err="1"/>
              <a:t>subset</a:t>
            </a:r>
            <a:r>
              <a:rPr lang="nb-NO" sz="2000" dirty="0"/>
              <a:t> </a:t>
            </a:r>
            <a:r>
              <a:rPr lang="nb-NO" sz="2000" dirty="0" err="1"/>
              <a:t>of</a:t>
            </a:r>
            <a:r>
              <a:rPr lang="nb-NO" sz="2000" dirty="0"/>
              <a:t> </a:t>
            </a:r>
            <a:r>
              <a:rPr lang="nb-NO" sz="2000" dirty="0" err="1"/>
              <a:t>years</a:t>
            </a:r>
            <a:r>
              <a:rPr lang="nb-NO" sz="2000" dirty="0"/>
              <a:t>? </a:t>
            </a:r>
            <a:r>
              <a:rPr lang="nb-NO" sz="2000" dirty="0" err="1"/>
              <a:t>Could</a:t>
            </a:r>
            <a:r>
              <a:rPr lang="nb-NO" sz="2000" dirty="0"/>
              <a:t> </a:t>
            </a:r>
            <a:r>
              <a:rPr lang="nb-NO" sz="2000" dirty="0" err="1"/>
              <a:t>the</a:t>
            </a:r>
            <a:r>
              <a:rPr lang="nb-NO" sz="2000" dirty="0"/>
              <a:t> 5-y </a:t>
            </a:r>
            <a:r>
              <a:rPr lang="nb-NO" sz="2000" dirty="0" err="1"/>
              <a:t>moving</a:t>
            </a:r>
            <a:r>
              <a:rPr lang="nb-NO" sz="2000" dirty="0"/>
              <a:t> </a:t>
            </a:r>
            <a:r>
              <a:rPr lang="nb-NO" sz="2000" dirty="0" err="1"/>
              <a:t>average</a:t>
            </a:r>
            <a:r>
              <a:rPr lang="nb-NO" sz="2000" dirty="0"/>
              <a:t> </a:t>
            </a:r>
            <a:r>
              <a:rPr lang="nb-NO" sz="2000" dirty="0" err="1"/>
              <a:t>of</a:t>
            </a:r>
            <a:r>
              <a:rPr lang="nb-NO" sz="2000" dirty="0"/>
              <a:t> </a:t>
            </a:r>
            <a:r>
              <a:rPr lang="nb-NO" sz="2000" dirty="0" err="1"/>
              <a:t>the</a:t>
            </a:r>
            <a:r>
              <a:rPr lang="nb-NO" sz="2000" dirty="0"/>
              <a:t> species </a:t>
            </a:r>
            <a:r>
              <a:rPr lang="nb-NO" sz="2000" dirty="0" err="1"/>
              <a:t>biomass</a:t>
            </a:r>
            <a:r>
              <a:rPr lang="nb-NO" sz="2000" dirty="0"/>
              <a:t> </a:t>
            </a:r>
            <a:r>
              <a:rPr lang="nb-NO" sz="2000" dirty="0" err="1"/>
              <a:t>structure</a:t>
            </a:r>
            <a:r>
              <a:rPr lang="nb-NO" sz="2000" dirty="0"/>
              <a:t> and </a:t>
            </a:r>
            <a:r>
              <a:rPr lang="nb-NO" sz="2000" dirty="0" err="1"/>
              <a:t>composition</a:t>
            </a:r>
            <a:r>
              <a:rPr lang="nb-NO" sz="2000" dirty="0"/>
              <a:t> be a problem.</a:t>
            </a:r>
          </a:p>
          <a:p>
            <a:endParaRPr lang="nb-NO" sz="2000" dirty="0"/>
          </a:p>
          <a:p>
            <a:pPr marL="342900" indent="-342900">
              <a:buFont typeface="Arial" panose="020B0604020202020204" pitchFamily="34" charset="0"/>
              <a:buChar char="•"/>
            </a:pPr>
            <a:r>
              <a:rPr lang="nb-NO" sz="2000" dirty="0" err="1"/>
              <a:t>Limitations</a:t>
            </a:r>
            <a:r>
              <a:rPr lang="nb-NO" sz="2000" dirty="0"/>
              <a:t> </a:t>
            </a:r>
            <a:r>
              <a:rPr lang="nb-NO" sz="2000" dirty="0" err="1"/>
              <a:t>of</a:t>
            </a:r>
            <a:r>
              <a:rPr lang="nb-NO" sz="2000" dirty="0"/>
              <a:t> temporal </a:t>
            </a:r>
            <a:r>
              <a:rPr lang="nb-NO" sz="2000" dirty="0" err="1"/>
              <a:t>food</a:t>
            </a:r>
            <a:r>
              <a:rPr lang="nb-NO" sz="2000" dirty="0"/>
              <a:t> web </a:t>
            </a:r>
            <a:r>
              <a:rPr lang="nb-NO" sz="2000" dirty="0" err="1"/>
              <a:t>structure</a:t>
            </a:r>
            <a:r>
              <a:rPr lang="nb-NO" sz="2000" dirty="0"/>
              <a:t> : species </a:t>
            </a:r>
            <a:r>
              <a:rPr lang="nb-NO" sz="2000" dirty="0" err="1"/>
              <a:t>interactions</a:t>
            </a:r>
            <a:r>
              <a:rPr lang="nb-NO" sz="2000" dirty="0"/>
              <a:t> in </a:t>
            </a:r>
            <a:r>
              <a:rPr lang="nb-NO" sz="2000" dirty="0" err="1"/>
              <a:t>the</a:t>
            </a:r>
            <a:r>
              <a:rPr lang="nb-NO" sz="2000" dirty="0"/>
              <a:t> </a:t>
            </a:r>
            <a:r>
              <a:rPr lang="nb-NO" sz="2000" dirty="0" err="1"/>
              <a:t>food</a:t>
            </a:r>
            <a:r>
              <a:rPr lang="nb-NO" sz="2000" dirty="0"/>
              <a:t> web </a:t>
            </a:r>
            <a:r>
              <a:rPr lang="nb-NO" sz="2000" dirty="0" err="1"/>
              <a:t>are</a:t>
            </a:r>
            <a:r>
              <a:rPr lang="nb-NO" sz="2000" dirty="0"/>
              <a:t> not </a:t>
            </a:r>
            <a:r>
              <a:rPr lang="nb-NO" sz="2000" dirty="0" err="1"/>
              <a:t>realized</a:t>
            </a:r>
            <a:r>
              <a:rPr lang="nb-NO" sz="2000" dirty="0"/>
              <a:t> </a:t>
            </a:r>
            <a:r>
              <a:rPr lang="nb-NO" sz="2000" dirty="0" err="1"/>
              <a:t>interactions</a:t>
            </a:r>
            <a:r>
              <a:rPr lang="nb-NO" sz="2000" dirty="0"/>
              <a:t> in time. </a:t>
            </a:r>
            <a:r>
              <a:rPr lang="nb-NO" sz="2000" dirty="0" err="1"/>
              <a:t>They</a:t>
            </a:r>
            <a:r>
              <a:rPr lang="nb-NO" sz="2000" dirty="0"/>
              <a:t> </a:t>
            </a:r>
            <a:r>
              <a:rPr lang="nb-NO" sz="2000" dirty="0" err="1"/>
              <a:t>are</a:t>
            </a:r>
            <a:r>
              <a:rPr lang="nb-NO" sz="2000" dirty="0"/>
              <a:t> </a:t>
            </a:r>
            <a:r>
              <a:rPr lang="nb-NO" sz="2000" dirty="0" err="1"/>
              <a:t>inferred</a:t>
            </a:r>
            <a:r>
              <a:rPr lang="nb-NO" sz="2000" dirty="0"/>
              <a:t> from </a:t>
            </a:r>
            <a:r>
              <a:rPr lang="nb-NO" sz="2000" dirty="0" err="1"/>
              <a:t>the</a:t>
            </a:r>
            <a:r>
              <a:rPr lang="nb-NO" sz="2000" dirty="0"/>
              <a:t> </a:t>
            </a:r>
            <a:r>
              <a:rPr lang="nb-NO" sz="2000" dirty="0" err="1"/>
              <a:t>metaweb</a:t>
            </a:r>
            <a:r>
              <a:rPr lang="nb-NO" sz="2000" dirty="0"/>
              <a:t>.</a:t>
            </a:r>
          </a:p>
        </p:txBody>
      </p:sp>
    </p:spTree>
    <p:extLst>
      <p:ext uri="{BB962C8B-B14F-4D97-AF65-F5344CB8AC3E}">
        <p14:creationId xmlns:p14="http://schemas.microsoft.com/office/powerpoint/2010/main" val="132641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tretch>
            <a:fillRect/>
          </a:stretch>
        </p:blipFill>
        <p:spPr>
          <a:xfrm>
            <a:off x="6925278" y="1844824"/>
            <a:ext cx="4583655" cy="3528392"/>
          </a:xfrm>
          <a:prstGeom prst="rect">
            <a:avLst/>
          </a:prstGeom>
        </p:spPr>
      </p:pic>
      <p:pic>
        <p:nvPicPr>
          <p:cNvPr id="3" name="Picture 2"/>
          <p:cNvPicPr/>
          <p:nvPr/>
        </p:nvPicPr>
        <p:blipFill>
          <a:blip r:embed="rId4" cstate="print">
            <a:extLst>
              <a:ext uri="{28A0092B-C50C-407E-A947-70E740481C1C}">
                <a14:useLocalDpi xmlns:a14="http://schemas.microsoft.com/office/drawing/2010/main" val="0"/>
              </a:ext>
            </a:extLst>
          </a:blip>
          <a:stretch>
            <a:fillRect/>
          </a:stretch>
        </p:blipFill>
        <p:spPr>
          <a:xfrm>
            <a:off x="423342" y="1484784"/>
            <a:ext cx="6221491" cy="5184576"/>
          </a:xfrm>
          <a:prstGeom prst="rect">
            <a:avLst/>
          </a:prstGeom>
        </p:spPr>
      </p:pic>
      <p:sp>
        <p:nvSpPr>
          <p:cNvPr id="4" name="TextBox 3"/>
          <p:cNvSpPr txBox="1"/>
          <p:nvPr/>
        </p:nvSpPr>
        <p:spPr>
          <a:xfrm>
            <a:off x="1127339" y="945205"/>
            <a:ext cx="4037324" cy="369332"/>
          </a:xfrm>
          <a:prstGeom prst="rect">
            <a:avLst/>
          </a:prstGeom>
          <a:noFill/>
        </p:spPr>
        <p:txBody>
          <a:bodyPr wrap="none" rtlCol="0">
            <a:spAutoFit/>
          </a:bodyPr>
          <a:lstStyle/>
          <a:p>
            <a:r>
              <a:rPr lang="nb-NO" b="1" dirty="0"/>
              <a:t>Sampling </a:t>
            </a:r>
            <a:r>
              <a:rPr lang="nb-NO" b="1" dirty="0" err="1"/>
              <a:t>stations</a:t>
            </a:r>
            <a:r>
              <a:rPr lang="nb-NO" b="1" dirty="0"/>
              <a:t> offshore (</a:t>
            </a:r>
            <a:r>
              <a:rPr lang="nb-NO" b="1" dirty="0" err="1"/>
              <a:t>below</a:t>
            </a:r>
            <a:r>
              <a:rPr lang="nb-NO" b="1" dirty="0"/>
              <a:t> 20m) </a:t>
            </a:r>
            <a:endParaRPr lang="sv-FI" b="1" dirty="0"/>
          </a:p>
        </p:txBody>
      </p:sp>
      <p:sp>
        <p:nvSpPr>
          <p:cNvPr id="5" name="TextBox 4"/>
          <p:cNvSpPr txBox="1"/>
          <p:nvPr/>
        </p:nvSpPr>
        <p:spPr>
          <a:xfrm>
            <a:off x="7217969" y="971436"/>
            <a:ext cx="1999137" cy="369332"/>
          </a:xfrm>
          <a:prstGeom prst="rect">
            <a:avLst/>
          </a:prstGeom>
          <a:noFill/>
        </p:spPr>
        <p:txBody>
          <a:bodyPr wrap="none" rtlCol="0">
            <a:spAutoFit/>
          </a:bodyPr>
          <a:lstStyle/>
          <a:p>
            <a:r>
              <a:rPr lang="nb-NO" b="1" dirty="0"/>
              <a:t>Sampling </a:t>
            </a:r>
            <a:r>
              <a:rPr lang="nb-NO" b="1" dirty="0" err="1"/>
              <a:t>intensity</a:t>
            </a:r>
            <a:r>
              <a:rPr lang="nb-NO" b="1" dirty="0"/>
              <a:t> </a:t>
            </a:r>
            <a:endParaRPr lang="sv-FI" b="1" dirty="0"/>
          </a:p>
        </p:txBody>
      </p:sp>
      <p:sp>
        <p:nvSpPr>
          <p:cNvPr id="6" name="TextBox 5"/>
          <p:cNvSpPr txBox="1"/>
          <p:nvPr/>
        </p:nvSpPr>
        <p:spPr>
          <a:xfrm>
            <a:off x="1127339" y="116632"/>
            <a:ext cx="1151469" cy="707886"/>
          </a:xfrm>
          <a:prstGeom prst="rect">
            <a:avLst/>
          </a:prstGeom>
          <a:noFill/>
        </p:spPr>
        <p:txBody>
          <a:bodyPr wrap="none" rtlCol="0">
            <a:spAutoFit/>
          </a:bodyPr>
          <a:lstStyle/>
          <a:p>
            <a:r>
              <a:rPr lang="nb-NO" sz="4000" dirty="0"/>
              <a:t>Data</a:t>
            </a:r>
            <a:endParaRPr lang="sv-FI" sz="4000" dirty="0"/>
          </a:p>
        </p:txBody>
      </p:sp>
    </p:spTree>
    <p:extLst>
      <p:ext uri="{BB962C8B-B14F-4D97-AF65-F5344CB8AC3E}">
        <p14:creationId xmlns:p14="http://schemas.microsoft.com/office/powerpoint/2010/main" val="129545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90" y="2636912"/>
            <a:ext cx="4517362" cy="3872025"/>
          </a:xfrm>
          <a:prstGeom prst="rect">
            <a:avLst/>
          </a:prstGeom>
        </p:spPr>
      </p:pic>
      <p:sp>
        <p:nvSpPr>
          <p:cNvPr id="2" name="Title 1">
            <a:extLst>
              <a:ext uri="{FF2B5EF4-FFF2-40B4-BE49-F238E27FC236}">
                <a16:creationId xmlns:a16="http://schemas.microsoft.com/office/drawing/2014/main" id="{8705E298-C22A-417A-B6C2-EFA4B9634C9D}"/>
              </a:ext>
            </a:extLst>
          </p:cNvPr>
          <p:cNvSpPr>
            <a:spLocks noGrp="1"/>
          </p:cNvSpPr>
          <p:nvPr>
            <p:ph type="title"/>
          </p:nvPr>
        </p:nvSpPr>
        <p:spPr>
          <a:xfrm>
            <a:off x="770499" y="253333"/>
            <a:ext cx="10294053" cy="918257"/>
          </a:xfrm>
        </p:spPr>
        <p:txBody>
          <a:bodyPr>
            <a:normAutofit fontScale="90000"/>
          </a:bodyPr>
          <a:lstStyle/>
          <a:p>
            <a:r>
              <a:rPr lang="nl-NL" sz="4000" dirty="0"/>
              <a:t>Species </a:t>
            </a:r>
            <a:r>
              <a:rPr lang="nl-NL" sz="4000" dirty="0" err="1"/>
              <a:t>dynamics</a:t>
            </a:r>
            <a:r>
              <a:rPr lang="nl-NL" sz="4000" dirty="0"/>
              <a:t>: </a:t>
            </a:r>
            <a:r>
              <a:rPr lang="nl-NL" sz="4000" dirty="0" err="1"/>
              <a:t>composition</a:t>
            </a:r>
            <a:r>
              <a:rPr lang="nl-NL" sz="4000" dirty="0"/>
              <a:t> </a:t>
            </a:r>
            <a:r>
              <a:rPr lang="nl-NL" sz="4000" dirty="0" err="1"/>
              <a:t>and</a:t>
            </a:r>
            <a:r>
              <a:rPr lang="nl-NL" sz="4000" dirty="0"/>
              <a:t> </a:t>
            </a:r>
            <a:r>
              <a:rPr lang="nl-NL" sz="4000" dirty="0" err="1"/>
              <a:t>relative</a:t>
            </a:r>
            <a:r>
              <a:rPr lang="nl-NL" sz="4000" dirty="0"/>
              <a:t> </a:t>
            </a:r>
            <a:r>
              <a:rPr lang="nl-NL" sz="4000" dirty="0" err="1"/>
              <a:t>abundances</a:t>
            </a:r>
            <a:endParaRPr lang="en-US" sz="4000" dirty="0"/>
          </a:p>
        </p:txBody>
      </p:sp>
      <p:sp>
        <p:nvSpPr>
          <p:cNvPr id="3" name="Content Placeholder 2">
            <a:extLst>
              <a:ext uri="{FF2B5EF4-FFF2-40B4-BE49-F238E27FC236}">
                <a16:creationId xmlns:a16="http://schemas.microsoft.com/office/drawing/2014/main" id="{B187DFD7-B49C-4955-A2E4-87022B63E12C}"/>
              </a:ext>
            </a:extLst>
          </p:cNvPr>
          <p:cNvSpPr>
            <a:spLocks noGrp="1"/>
          </p:cNvSpPr>
          <p:nvPr>
            <p:ph idx="1"/>
          </p:nvPr>
        </p:nvSpPr>
        <p:spPr>
          <a:xfrm>
            <a:off x="770499" y="1533674"/>
            <a:ext cx="5656280" cy="642230"/>
          </a:xfrm>
        </p:spPr>
        <p:txBody>
          <a:bodyPr>
            <a:noAutofit/>
          </a:bodyPr>
          <a:lstStyle/>
          <a:p>
            <a:pPr marL="0" indent="0">
              <a:buNone/>
            </a:pPr>
            <a:r>
              <a:rPr lang="en-US" sz="2400" dirty="0"/>
              <a:t>No complete sampling along the time series </a:t>
            </a:r>
          </a:p>
          <a:p>
            <a:pPr marL="0" indent="0">
              <a:buNone/>
            </a:pPr>
            <a:r>
              <a:rPr lang="en-US" sz="2400" dirty="0"/>
              <a:t>=&gt; </a:t>
            </a:r>
            <a:r>
              <a:rPr lang="en-US" sz="2400" b="1" dirty="0"/>
              <a:t>5 year moving average window</a:t>
            </a:r>
          </a:p>
        </p:txBody>
      </p:sp>
      <p:sp>
        <p:nvSpPr>
          <p:cNvPr id="11" name="TextBox 10">
            <a:extLst>
              <a:ext uri="{FF2B5EF4-FFF2-40B4-BE49-F238E27FC236}">
                <a16:creationId xmlns:a16="http://schemas.microsoft.com/office/drawing/2014/main" id="{6366352F-BB23-2A4E-9F55-E5F146FAB849}"/>
              </a:ext>
            </a:extLst>
          </p:cNvPr>
          <p:cNvSpPr txBox="1"/>
          <p:nvPr/>
        </p:nvSpPr>
        <p:spPr>
          <a:xfrm>
            <a:off x="7214236" y="1094329"/>
            <a:ext cx="2992614" cy="923330"/>
          </a:xfrm>
          <a:prstGeom prst="rect">
            <a:avLst/>
          </a:prstGeom>
          <a:noFill/>
        </p:spPr>
        <p:txBody>
          <a:bodyPr wrap="none" rtlCol="0">
            <a:spAutoFit/>
          </a:bodyPr>
          <a:lstStyle/>
          <a:p>
            <a:r>
              <a:rPr lang="en-GB" dirty="0">
                <a:solidFill>
                  <a:srgbClr val="FF0000"/>
                </a:solidFill>
              </a:rPr>
              <a:t>Species biomass through time</a:t>
            </a:r>
          </a:p>
          <a:p>
            <a:r>
              <a:rPr lang="en-GB" dirty="0">
                <a:solidFill>
                  <a:srgbClr val="FF0000"/>
                </a:solidFill>
              </a:rPr>
              <a:t>Visible shifts in the dynamics </a:t>
            </a:r>
          </a:p>
          <a:p>
            <a:r>
              <a:rPr lang="en-GB" dirty="0">
                <a:solidFill>
                  <a:srgbClr val="FF0000"/>
                </a:solidFill>
              </a:rPr>
              <a:t>around 1991 and after 2003</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235" y="1941495"/>
            <a:ext cx="4916505" cy="4916505"/>
          </a:xfrm>
          <a:prstGeom prst="rect">
            <a:avLst/>
          </a:prstGeom>
        </p:spPr>
      </p:pic>
      <p:cxnSp>
        <p:nvCxnSpPr>
          <p:cNvPr id="21" name="Straight Connector 20">
            <a:extLst>
              <a:ext uri="{FF2B5EF4-FFF2-40B4-BE49-F238E27FC236}">
                <a16:creationId xmlns:a16="http://schemas.microsoft.com/office/drawing/2014/main" id="{39E87DEB-3C65-284A-BD7F-822CE3152E72}"/>
              </a:ext>
            </a:extLst>
          </p:cNvPr>
          <p:cNvCxnSpPr/>
          <p:nvPr/>
        </p:nvCxnSpPr>
        <p:spPr>
          <a:xfrm>
            <a:off x="8393812" y="2169307"/>
            <a:ext cx="0" cy="3956064"/>
          </a:xfrm>
          <a:prstGeom prst="line">
            <a:avLst/>
          </a:prstGeom>
          <a:ln w="381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647944-F64E-B84A-8607-C705DC8CD768}"/>
              </a:ext>
            </a:extLst>
          </p:cNvPr>
          <p:cNvCxnSpPr/>
          <p:nvPr/>
        </p:nvCxnSpPr>
        <p:spPr>
          <a:xfrm>
            <a:off x="9426119" y="2162245"/>
            <a:ext cx="0" cy="3956064"/>
          </a:xfrm>
          <a:prstGeom prst="line">
            <a:avLst/>
          </a:prstGeom>
          <a:ln w="381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E9AB1A99-22B2-154B-B9FF-939CF68CC8DA}"/>
              </a:ext>
            </a:extLst>
          </p:cNvPr>
          <p:cNvSpPr/>
          <p:nvPr/>
        </p:nvSpPr>
        <p:spPr>
          <a:xfrm>
            <a:off x="7296986" y="2956866"/>
            <a:ext cx="1049304" cy="1713089"/>
          </a:xfrm>
          <a:prstGeom prst="roundRect">
            <a:avLst/>
          </a:prstGeom>
          <a:solidFill>
            <a:schemeClr val="tx1">
              <a:alpha val="27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6AFD35C4-BE9C-E140-A412-27F995E12A3B}"/>
              </a:ext>
            </a:extLst>
          </p:cNvPr>
          <p:cNvSpPr/>
          <p:nvPr/>
        </p:nvSpPr>
        <p:spPr>
          <a:xfrm>
            <a:off x="9490639" y="4669955"/>
            <a:ext cx="896641" cy="1627433"/>
          </a:xfrm>
          <a:prstGeom prst="roundRect">
            <a:avLst/>
          </a:prstGeom>
          <a:solidFill>
            <a:schemeClr val="tx1">
              <a:alpha val="27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0615661" y="2052196"/>
            <a:ext cx="542457" cy="7051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83236" b="82145"/>
          <a:stretch/>
        </p:blipFill>
        <p:spPr>
          <a:xfrm>
            <a:off x="10501395" y="824384"/>
            <a:ext cx="1556307" cy="1894407"/>
          </a:xfrm>
          <a:prstGeom prst="rect">
            <a:avLst/>
          </a:prstGeom>
        </p:spPr>
      </p:pic>
    </p:spTree>
    <p:extLst>
      <p:ext uri="{BB962C8B-B14F-4D97-AF65-F5344CB8AC3E}">
        <p14:creationId xmlns:p14="http://schemas.microsoft.com/office/powerpoint/2010/main" val="199086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368" y="548680"/>
            <a:ext cx="10873208" cy="5552674"/>
          </a:xfrm>
          <a:prstGeom prst="rect">
            <a:avLst/>
          </a:prstGeom>
        </p:spPr>
        <p:txBody>
          <a:bodyPr wrap="square">
            <a:spAutoFit/>
          </a:bodyPr>
          <a:lstStyle/>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Motivation</a:t>
            </a:r>
          </a:p>
          <a:p>
            <a:pPr marL="342900" indent="-342900">
              <a:lnSpc>
                <a:spcPct val="107000"/>
              </a:lnSpc>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To establish the importance of various biodiversity aspects for ecosystem functioning in a multi-trophic and temporal context.</a:t>
            </a:r>
          </a:p>
          <a:p>
            <a:pPr marL="342900" indent="-342900">
              <a:lnSpc>
                <a:spcPct val="107000"/>
              </a:lnSpc>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Good understanding of the relationships between species dynamics, species interactions (e.g. food web structure) and ecosystem functioning is relevant for ecosystem management and conservation. </a:t>
            </a:r>
          </a:p>
          <a:p>
            <a:pPr marL="342900" indent="-342900">
              <a:lnSpc>
                <a:spcPct val="107000"/>
              </a:lnSpc>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Food webs provide key to identify important mechanisms of ecosystem functioning (or </a:t>
            </a:r>
            <a:r>
              <a:rPr lang="en-US" sz="2000" dirty="0" err="1">
                <a:latin typeface="Calibri" panose="020F0502020204030204" pitchFamily="34" charset="0"/>
                <a:ea typeface="Calibri" panose="020F0502020204030204" pitchFamily="34" charset="0"/>
                <a:cs typeface="Times New Roman" panose="02020603050405020304" pitchFamily="18" charset="0"/>
              </a:rPr>
              <a:t>multifunctionality</a:t>
            </a:r>
            <a:r>
              <a:rPr lang="en-US" sz="2000" dirty="0">
                <a:latin typeface="Calibri" panose="020F0502020204030204" pitchFamily="34" charset="0"/>
                <a:ea typeface="Calibri" panose="020F0502020204030204" pitchFamily="34" charset="0"/>
                <a:cs typeface="Times New Roman" panose="02020603050405020304" pitchFamily="18" charset="0"/>
              </a:rPr>
              <a:t>), because they contain information on the diversity, interaction structure and energy flow within the system.</a:t>
            </a: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Aim</a:t>
            </a:r>
          </a:p>
          <a:p>
            <a:pPr marL="342900" indent="-342900">
              <a:lnSpc>
                <a:spcPct val="107000"/>
              </a:lnSpc>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Here, we try to disentangle the relationships among abiotic drivers (temperature and fisheries) and biotic ecosystem variables (such as species evenness, trait composition and food web structure) and their relative contributions to ecosystem functioning in a temporal context.</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283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1050"/>
          <a:stretch/>
        </p:blipFill>
        <p:spPr>
          <a:xfrm>
            <a:off x="1343472" y="1340768"/>
            <a:ext cx="8151228" cy="5128587"/>
          </a:xfrm>
          <a:prstGeom prst="rect">
            <a:avLst/>
          </a:prstGeom>
        </p:spPr>
      </p:pic>
      <p:sp>
        <p:nvSpPr>
          <p:cNvPr id="3" name="TextBox 2"/>
          <p:cNvSpPr txBox="1"/>
          <p:nvPr/>
        </p:nvSpPr>
        <p:spPr>
          <a:xfrm>
            <a:off x="2999656" y="260648"/>
            <a:ext cx="4126322" cy="584775"/>
          </a:xfrm>
          <a:prstGeom prst="rect">
            <a:avLst/>
          </a:prstGeom>
          <a:noFill/>
        </p:spPr>
        <p:txBody>
          <a:bodyPr wrap="none" rtlCol="0">
            <a:spAutoFit/>
          </a:bodyPr>
          <a:lstStyle/>
          <a:p>
            <a:r>
              <a:rPr lang="nb-NO" sz="3200" dirty="0"/>
              <a:t>The </a:t>
            </a:r>
            <a:r>
              <a:rPr lang="nb-NO" sz="3200" dirty="0" err="1"/>
              <a:t>food</a:t>
            </a:r>
            <a:r>
              <a:rPr lang="nb-NO" sz="3200" dirty="0"/>
              <a:t> web </a:t>
            </a:r>
            <a:r>
              <a:rPr lang="nb-NO" sz="3200" dirty="0" err="1"/>
              <a:t>metaweb</a:t>
            </a:r>
            <a:endParaRPr lang="sv-FI" sz="3200" dirty="0"/>
          </a:p>
        </p:txBody>
      </p:sp>
    </p:spTree>
    <p:extLst>
      <p:ext uri="{BB962C8B-B14F-4D97-AF65-F5344CB8AC3E}">
        <p14:creationId xmlns:p14="http://schemas.microsoft.com/office/powerpoint/2010/main" val="376931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4" y="567961"/>
            <a:ext cx="3888432" cy="288032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9042" y="521552"/>
            <a:ext cx="4045885" cy="299695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4192" y="508574"/>
            <a:ext cx="4104797" cy="304059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336" y="3597902"/>
            <a:ext cx="4367808" cy="3235413"/>
          </a:xfrm>
          <a:prstGeom prst="rect">
            <a:avLst/>
          </a:prstGeom>
        </p:spPr>
      </p:pic>
      <p:sp>
        <p:nvSpPr>
          <p:cNvPr id="9" name="TextBox 8"/>
          <p:cNvSpPr txBox="1"/>
          <p:nvPr/>
        </p:nvSpPr>
        <p:spPr>
          <a:xfrm>
            <a:off x="335360" y="175378"/>
            <a:ext cx="8609665" cy="369332"/>
          </a:xfrm>
          <a:prstGeom prst="rect">
            <a:avLst/>
          </a:prstGeom>
          <a:noFill/>
        </p:spPr>
        <p:txBody>
          <a:bodyPr wrap="none" rtlCol="0">
            <a:spAutoFit/>
          </a:bodyPr>
          <a:lstStyle/>
          <a:p>
            <a:r>
              <a:rPr lang="nb-NO" dirty="0"/>
              <a:t>Food webs for </a:t>
            </a:r>
            <a:r>
              <a:rPr lang="nb-NO" dirty="0" err="1"/>
              <a:t>selected</a:t>
            </a:r>
            <a:r>
              <a:rPr lang="nb-NO" dirty="0"/>
              <a:t> </a:t>
            </a:r>
            <a:r>
              <a:rPr lang="nb-NO" dirty="0" err="1"/>
              <a:t>years</a:t>
            </a:r>
            <a:r>
              <a:rPr lang="nb-NO" dirty="0"/>
              <a:t>, node </a:t>
            </a:r>
            <a:r>
              <a:rPr lang="nb-NO" dirty="0" err="1"/>
              <a:t>size</a:t>
            </a:r>
            <a:r>
              <a:rPr lang="nb-NO" dirty="0"/>
              <a:t>=</a:t>
            </a:r>
            <a:r>
              <a:rPr lang="nb-NO" dirty="0" err="1"/>
              <a:t>mean</a:t>
            </a:r>
            <a:r>
              <a:rPr lang="nb-NO" dirty="0"/>
              <a:t> </a:t>
            </a:r>
            <a:r>
              <a:rPr lang="nb-NO" dirty="0" err="1"/>
              <a:t>biomass</a:t>
            </a:r>
            <a:r>
              <a:rPr lang="nb-NO" dirty="0"/>
              <a:t> (1000), </a:t>
            </a:r>
            <a:r>
              <a:rPr lang="nb-NO" dirty="0" err="1"/>
              <a:t>edge</a:t>
            </a:r>
            <a:r>
              <a:rPr lang="nb-NO" dirty="0"/>
              <a:t> </a:t>
            </a:r>
            <a:r>
              <a:rPr lang="nb-NO" dirty="0" err="1"/>
              <a:t>size</a:t>
            </a:r>
            <a:r>
              <a:rPr lang="nb-NO" dirty="0"/>
              <a:t> (</a:t>
            </a:r>
            <a:r>
              <a:rPr lang="nb-NO" dirty="0" err="1"/>
              <a:t>energetic</a:t>
            </a:r>
            <a:r>
              <a:rPr lang="nb-NO" dirty="0"/>
              <a:t> </a:t>
            </a:r>
            <a:r>
              <a:rPr lang="nb-NO" dirty="0" err="1"/>
              <a:t>flows</a:t>
            </a:r>
            <a:r>
              <a:rPr lang="nb-NO" dirty="0"/>
              <a:t>)</a:t>
            </a:r>
            <a:endParaRPr lang="sv-FI" dirty="0"/>
          </a:p>
        </p:txBody>
      </p:sp>
      <p:sp>
        <p:nvSpPr>
          <p:cNvPr id="3" name="Oval 2"/>
          <p:cNvSpPr/>
          <p:nvPr/>
        </p:nvSpPr>
        <p:spPr>
          <a:xfrm>
            <a:off x="10488488" y="2636912"/>
            <a:ext cx="432048" cy="64807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r="11598"/>
          <a:stretch/>
        </p:blipFill>
        <p:spPr>
          <a:xfrm>
            <a:off x="3798722" y="544302"/>
            <a:ext cx="3840751" cy="321827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336" y="520467"/>
            <a:ext cx="4121469" cy="305294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9474" y="495472"/>
            <a:ext cx="4230604" cy="3133781"/>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335" y="3500438"/>
            <a:ext cx="4276304" cy="3167632"/>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0527" y="3580645"/>
            <a:ext cx="4273995" cy="3165922"/>
          </a:xfrm>
          <a:prstGeom prst="rect">
            <a:avLst/>
          </a:prstGeom>
        </p:spPr>
      </p:pic>
      <p:sp>
        <p:nvSpPr>
          <p:cNvPr id="2" name="Rectangle 1"/>
          <p:cNvSpPr/>
          <p:nvPr/>
        </p:nvSpPr>
        <p:spPr>
          <a:xfrm>
            <a:off x="7859001" y="3762572"/>
            <a:ext cx="4109520" cy="2677656"/>
          </a:xfrm>
          <a:prstGeom prst="rect">
            <a:avLst/>
          </a:prstGeom>
        </p:spPr>
        <p:txBody>
          <a:bodyPr wrap="square">
            <a:spAutoFit/>
          </a:bodyPr>
          <a:lstStyle/>
          <a:p>
            <a:r>
              <a:rPr lang="nb-NO" sz="1400" b="1" dirty="0" err="1"/>
              <a:t>Selected</a:t>
            </a:r>
            <a:r>
              <a:rPr lang="nb-NO" sz="1400" b="1" dirty="0"/>
              <a:t> </a:t>
            </a:r>
            <a:r>
              <a:rPr lang="nb-NO" sz="1400" b="1" dirty="0" err="1"/>
              <a:t>years</a:t>
            </a:r>
            <a:r>
              <a:rPr lang="nb-NO" sz="1400" b="1" dirty="0"/>
              <a:t>: </a:t>
            </a:r>
            <a:r>
              <a:rPr lang="en-US" sz="1400" b="1" dirty="0"/>
              <a:t>1983, 1990, 1997, 2004, 2011</a:t>
            </a:r>
            <a:endParaRPr lang="nb-NO" sz="1400" b="1" dirty="0"/>
          </a:p>
          <a:p>
            <a:endParaRPr lang="nb-NO" sz="1400" dirty="0"/>
          </a:p>
          <a:p>
            <a:r>
              <a:rPr lang="nb-NO" sz="1400" dirty="0"/>
              <a:t>Five </a:t>
            </a:r>
            <a:r>
              <a:rPr lang="nb-NO" sz="1400" dirty="0" err="1"/>
              <a:t>food</a:t>
            </a:r>
            <a:r>
              <a:rPr lang="nb-NO" sz="1400" dirty="0"/>
              <a:t> webs </a:t>
            </a:r>
            <a:r>
              <a:rPr lang="nb-NO" sz="1400" dirty="0" err="1"/>
              <a:t>were</a:t>
            </a:r>
            <a:r>
              <a:rPr lang="nb-NO" sz="1400" dirty="0"/>
              <a:t> </a:t>
            </a:r>
            <a:r>
              <a:rPr lang="nb-NO" sz="1400" dirty="0" err="1"/>
              <a:t>selected</a:t>
            </a:r>
            <a:r>
              <a:rPr lang="nb-NO" sz="1400" dirty="0"/>
              <a:t> </a:t>
            </a:r>
            <a:r>
              <a:rPr lang="nb-NO" sz="1400" dirty="0" err="1"/>
              <a:t>with</a:t>
            </a:r>
            <a:r>
              <a:rPr lang="nb-NO" sz="1400" dirty="0"/>
              <a:t> 7 </a:t>
            </a:r>
            <a:r>
              <a:rPr lang="nb-NO" sz="1400" dirty="0" err="1"/>
              <a:t>years</a:t>
            </a:r>
            <a:r>
              <a:rPr lang="nb-NO" sz="1400" dirty="0"/>
              <a:t> </a:t>
            </a:r>
            <a:r>
              <a:rPr lang="nb-NO" sz="1400" dirty="0" err="1"/>
              <a:t>apart</a:t>
            </a:r>
            <a:r>
              <a:rPr lang="nb-NO" sz="1400" dirty="0"/>
              <a:t> to </a:t>
            </a:r>
            <a:r>
              <a:rPr lang="nb-NO" sz="1400" dirty="0" err="1"/>
              <a:t>minimize</a:t>
            </a:r>
            <a:r>
              <a:rPr lang="nb-NO" sz="1400" dirty="0"/>
              <a:t> (re)sampling </a:t>
            </a:r>
            <a:r>
              <a:rPr lang="nb-NO" sz="1400" dirty="0" err="1"/>
              <a:t>overlap</a:t>
            </a:r>
            <a:r>
              <a:rPr lang="nb-NO" sz="1400" dirty="0"/>
              <a:t> </a:t>
            </a:r>
            <a:r>
              <a:rPr lang="nb-NO" sz="1400" dirty="0" err="1"/>
              <a:t>of</a:t>
            </a:r>
            <a:r>
              <a:rPr lang="nb-NO" sz="1400" dirty="0"/>
              <a:t> 1000 </a:t>
            </a:r>
            <a:r>
              <a:rPr lang="nb-NO" sz="1400" dirty="0" err="1"/>
              <a:t>food</a:t>
            </a:r>
            <a:r>
              <a:rPr lang="nb-NO" sz="1400" dirty="0"/>
              <a:t> webs due to </a:t>
            </a:r>
            <a:r>
              <a:rPr lang="nb-NO" sz="1400" dirty="0" err="1"/>
              <a:t>the</a:t>
            </a:r>
            <a:r>
              <a:rPr lang="nb-NO" sz="1400" dirty="0"/>
              <a:t> 5-year </a:t>
            </a:r>
            <a:r>
              <a:rPr lang="nb-NO" sz="1400" dirty="0" err="1"/>
              <a:t>moving</a:t>
            </a:r>
            <a:r>
              <a:rPr lang="nb-NO" sz="1400" dirty="0"/>
              <a:t> </a:t>
            </a:r>
            <a:r>
              <a:rPr lang="nb-NO" sz="1400" dirty="0" err="1"/>
              <a:t>window</a:t>
            </a:r>
            <a:r>
              <a:rPr lang="nb-NO" sz="1400" dirty="0"/>
              <a:t>. 1983 is </a:t>
            </a:r>
            <a:r>
              <a:rPr lang="nb-NO" sz="1400" dirty="0" err="1"/>
              <a:t>influenced</a:t>
            </a:r>
            <a:r>
              <a:rPr lang="nb-NO" sz="1400" dirty="0"/>
              <a:t> by samples from 1981, 1982, 1984, and 1985, </a:t>
            </a:r>
            <a:r>
              <a:rPr lang="nb-NO" sz="1400" dirty="0" err="1"/>
              <a:t>but</a:t>
            </a:r>
            <a:r>
              <a:rPr lang="nb-NO" sz="1400" dirty="0"/>
              <a:t> 1985 is </a:t>
            </a:r>
            <a:r>
              <a:rPr lang="nb-NO" sz="1400" dirty="0" err="1"/>
              <a:t>also</a:t>
            </a:r>
            <a:r>
              <a:rPr lang="nb-NO" sz="1400" dirty="0"/>
              <a:t> </a:t>
            </a:r>
            <a:r>
              <a:rPr lang="nb-NO" sz="1400" dirty="0" err="1"/>
              <a:t>influenced</a:t>
            </a:r>
            <a:r>
              <a:rPr lang="nb-NO" sz="1400" dirty="0"/>
              <a:t> by samples from 1986, and 1987, so to </a:t>
            </a:r>
            <a:r>
              <a:rPr lang="nb-NO" sz="1400" dirty="0" err="1"/>
              <a:t>minimise</a:t>
            </a:r>
            <a:r>
              <a:rPr lang="nb-NO" sz="1400" dirty="0"/>
              <a:t> </a:t>
            </a:r>
            <a:r>
              <a:rPr lang="nb-NO" sz="1400" dirty="0" err="1"/>
              <a:t>overlap</a:t>
            </a:r>
            <a:r>
              <a:rPr lang="nb-NO" sz="1400" dirty="0"/>
              <a:t> </a:t>
            </a:r>
            <a:r>
              <a:rPr lang="nb-NO" sz="1400" dirty="0" err="1"/>
              <a:t>the</a:t>
            </a:r>
            <a:r>
              <a:rPr lang="nb-NO" sz="1400" dirty="0"/>
              <a:t> </a:t>
            </a:r>
            <a:r>
              <a:rPr lang="nb-NO" sz="1400" dirty="0" err="1"/>
              <a:t>next</a:t>
            </a:r>
            <a:r>
              <a:rPr lang="nb-NO" sz="1400" dirty="0"/>
              <a:t> </a:t>
            </a:r>
            <a:r>
              <a:rPr lang="nb-NO" sz="1400" dirty="0" err="1"/>
              <a:t>year</a:t>
            </a:r>
            <a:r>
              <a:rPr lang="nb-NO" sz="1400" dirty="0"/>
              <a:t> </a:t>
            </a:r>
            <a:r>
              <a:rPr lang="nb-NO" sz="1400" dirty="0" err="1"/>
              <a:t>chosen</a:t>
            </a:r>
            <a:r>
              <a:rPr lang="nb-NO" sz="1400" dirty="0"/>
              <a:t> </a:t>
            </a:r>
            <a:r>
              <a:rPr lang="nb-NO" sz="1400" dirty="0" err="1"/>
              <a:t>was</a:t>
            </a:r>
            <a:r>
              <a:rPr lang="nb-NO" sz="1400" dirty="0"/>
              <a:t> 1990 </a:t>
            </a:r>
            <a:r>
              <a:rPr lang="nb-NO" sz="1400" dirty="0" err="1"/>
              <a:t>which</a:t>
            </a:r>
            <a:r>
              <a:rPr lang="nb-NO" sz="1400" dirty="0"/>
              <a:t> is </a:t>
            </a:r>
            <a:r>
              <a:rPr lang="nb-NO" sz="1400" dirty="0" err="1"/>
              <a:t>influenced</a:t>
            </a:r>
            <a:r>
              <a:rPr lang="nb-NO" sz="1400" dirty="0"/>
              <a:t> by samples from 1988, 1989, 1991, 1992, and so on. </a:t>
            </a:r>
            <a:r>
              <a:rPr lang="nb-NO" sz="1400" dirty="0" err="1"/>
              <a:t>Each</a:t>
            </a:r>
            <a:r>
              <a:rPr lang="nb-NO" sz="1400" dirty="0"/>
              <a:t> </a:t>
            </a:r>
            <a:r>
              <a:rPr lang="nb-NO" sz="1400" dirty="0" err="1"/>
              <a:t>food</a:t>
            </a:r>
            <a:r>
              <a:rPr lang="nb-NO" sz="1400" dirty="0"/>
              <a:t> web falls </a:t>
            </a:r>
            <a:r>
              <a:rPr lang="nb-NO" sz="1400" dirty="0" err="1"/>
              <a:t>within</a:t>
            </a:r>
            <a:r>
              <a:rPr lang="nb-NO" sz="1400" dirty="0"/>
              <a:t> a </a:t>
            </a:r>
            <a:r>
              <a:rPr lang="nb-NO" sz="1400" dirty="0" err="1"/>
              <a:t>food</a:t>
            </a:r>
            <a:r>
              <a:rPr lang="nb-NO" sz="1400" dirty="0"/>
              <a:t> web </a:t>
            </a:r>
            <a:r>
              <a:rPr lang="nb-NO" sz="1400" dirty="0" err="1"/>
              <a:t>period</a:t>
            </a:r>
            <a:r>
              <a:rPr lang="nb-NO" sz="1400" dirty="0"/>
              <a:t> </a:t>
            </a:r>
            <a:r>
              <a:rPr lang="nb-NO" sz="1400" dirty="0" err="1"/>
              <a:t>determined</a:t>
            </a:r>
            <a:r>
              <a:rPr lang="nb-NO" sz="1400" dirty="0"/>
              <a:t> by </a:t>
            </a:r>
            <a:r>
              <a:rPr lang="nb-NO" sz="1400" dirty="0" err="1"/>
              <a:t>the</a:t>
            </a:r>
            <a:r>
              <a:rPr lang="nb-NO" sz="1400" dirty="0"/>
              <a:t> </a:t>
            </a:r>
            <a:r>
              <a:rPr lang="nb-NO" sz="1400" dirty="0" err="1"/>
              <a:t>previous</a:t>
            </a:r>
            <a:r>
              <a:rPr lang="nb-NO" sz="1400" dirty="0"/>
              <a:t> </a:t>
            </a:r>
            <a:r>
              <a:rPr lang="nb-NO" sz="1400" dirty="0" err="1"/>
              <a:t>multivariate</a:t>
            </a:r>
            <a:r>
              <a:rPr lang="nb-NO" sz="1400" dirty="0"/>
              <a:t> analyses </a:t>
            </a:r>
            <a:r>
              <a:rPr lang="nb-NO" sz="1400" dirty="0" err="1"/>
              <a:t>on</a:t>
            </a:r>
            <a:r>
              <a:rPr lang="nb-NO" sz="1400" dirty="0"/>
              <a:t> </a:t>
            </a:r>
            <a:r>
              <a:rPr lang="nb-NO" sz="1400" dirty="0" err="1"/>
              <a:t>yearly</a:t>
            </a:r>
            <a:r>
              <a:rPr lang="nb-NO" sz="1400" dirty="0"/>
              <a:t> snapshot.</a:t>
            </a:r>
            <a:endParaRPr lang="sv-FI" sz="1400" dirty="0"/>
          </a:p>
        </p:txBody>
      </p:sp>
    </p:spTree>
    <p:extLst>
      <p:ext uri="{BB962C8B-B14F-4D97-AF65-F5344CB8AC3E}">
        <p14:creationId xmlns:p14="http://schemas.microsoft.com/office/powerpoint/2010/main" val="405314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764704"/>
            <a:ext cx="8570344" cy="5711144"/>
          </a:xfrm>
          <a:prstGeom prst="rect">
            <a:avLst/>
          </a:prstGeom>
        </p:spPr>
      </p:pic>
      <p:sp>
        <p:nvSpPr>
          <p:cNvPr id="3" name="TextBox 2"/>
          <p:cNvSpPr txBox="1"/>
          <p:nvPr/>
        </p:nvSpPr>
        <p:spPr>
          <a:xfrm>
            <a:off x="1199456" y="138523"/>
            <a:ext cx="4313617" cy="523220"/>
          </a:xfrm>
          <a:prstGeom prst="rect">
            <a:avLst/>
          </a:prstGeom>
          <a:noFill/>
        </p:spPr>
        <p:txBody>
          <a:bodyPr wrap="none" rtlCol="0">
            <a:spAutoFit/>
          </a:bodyPr>
          <a:lstStyle/>
          <a:p>
            <a:r>
              <a:rPr lang="nb-NO" sz="2800" dirty="0"/>
              <a:t>Food web </a:t>
            </a:r>
            <a:r>
              <a:rPr lang="nb-NO" sz="2800" dirty="0" err="1"/>
              <a:t>metric</a:t>
            </a:r>
            <a:r>
              <a:rPr lang="nb-NO" sz="2800" dirty="0"/>
              <a:t> time series</a:t>
            </a:r>
            <a:endParaRPr lang="sv-FI" sz="2800" dirty="0"/>
          </a:p>
        </p:txBody>
      </p:sp>
      <p:sp>
        <p:nvSpPr>
          <p:cNvPr id="4" name="Rectangle 3"/>
          <p:cNvSpPr/>
          <p:nvPr/>
        </p:nvSpPr>
        <p:spPr>
          <a:xfrm>
            <a:off x="7896200" y="980728"/>
            <a:ext cx="1512168" cy="10310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5" name="Rectangle 4"/>
          <p:cNvSpPr/>
          <p:nvPr/>
        </p:nvSpPr>
        <p:spPr>
          <a:xfrm>
            <a:off x="1487488" y="970626"/>
            <a:ext cx="1512168" cy="10310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Tree>
    <p:extLst>
      <p:ext uri="{BB962C8B-B14F-4D97-AF65-F5344CB8AC3E}">
        <p14:creationId xmlns:p14="http://schemas.microsoft.com/office/powerpoint/2010/main" val="2811512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392" y="685794"/>
            <a:ext cx="7594046" cy="5695534"/>
          </a:xfrm>
          <a:prstGeom prst="rect">
            <a:avLst/>
          </a:prstGeom>
        </p:spPr>
      </p:pic>
      <p:sp>
        <p:nvSpPr>
          <p:cNvPr id="3" name="TextBox 2"/>
          <p:cNvSpPr txBox="1"/>
          <p:nvPr/>
        </p:nvSpPr>
        <p:spPr>
          <a:xfrm>
            <a:off x="614064" y="-19358"/>
            <a:ext cx="10859768" cy="646331"/>
          </a:xfrm>
          <a:prstGeom prst="rect">
            <a:avLst/>
          </a:prstGeom>
          <a:noFill/>
        </p:spPr>
        <p:txBody>
          <a:bodyPr wrap="none" rtlCol="0">
            <a:spAutoFit/>
          </a:bodyPr>
          <a:lstStyle/>
          <a:p>
            <a:r>
              <a:rPr lang="nb-NO" sz="3600" dirty="0" err="1">
                <a:latin typeface="+mj-lt"/>
              </a:rPr>
              <a:t>Biomass</a:t>
            </a:r>
            <a:r>
              <a:rPr lang="nb-NO" sz="3600" dirty="0">
                <a:latin typeface="+mj-lt"/>
              </a:rPr>
              <a:t> and Energy </a:t>
            </a:r>
            <a:r>
              <a:rPr lang="nb-NO" sz="3600" dirty="0" err="1">
                <a:latin typeface="+mj-lt"/>
              </a:rPr>
              <a:t>fluxes</a:t>
            </a:r>
            <a:r>
              <a:rPr lang="nb-NO" sz="3600" dirty="0">
                <a:latin typeface="+mj-lt"/>
              </a:rPr>
              <a:t> in </a:t>
            </a:r>
            <a:r>
              <a:rPr lang="nb-NO" sz="3600" dirty="0" err="1">
                <a:latin typeface="+mj-lt"/>
              </a:rPr>
              <a:t>the</a:t>
            </a:r>
            <a:r>
              <a:rPr lang="nb-NO" sz="3600" dirty="0">
                <a:latin typeface="+mj-lt"/>
              </a:rPr>
              <a:t> Gulf </a:t>
            </a:r>
            <a:r>
              <a:rPr lang="nb-NO" sz="3600" dirty="0" err="1">
                <a:latin typeface="+mj-lt"/>
              </a:rPr>
              <a:t>of</a:t>
            </a:r>
            <a:r>
              <a:rPr lang="nb-NO" sz="3600" dirty="0">
                <a:latin typeface="+mj-lt"/>
              </a:rPr>
              <a:t> Riga (1981-2014) </a:t>
            </a:r>
            <a:endParaRPr lang="sv-FI" sz="3600" dirty="0">
              <a:latin typeface="+mj-lt"/>
            </a:endParaRPr>
          </a:p>
        </p:txBody>
      </p:sp>
      <p:sp>
        <p:nvSpPr>
          <p:cNvPr id="4" name="TextBox 3">
            <a:extLst>
              <a:ext uri="{FF2B5EF4-FFF2-40B4-BE49-F238E27FC236}">
                <a16:creationId xmlns:a16="http://schemas.microsoft.com/office/drawing/2014/main" id="{1853BB61-ABFE-6D4E-8D4C-FFF1552B8022}"/>
              </a:ext>
            </a:extLst>
          </p:cNvPr>
          <p:cNvSpPr txBox="1"/>
          <p:nvPr/>
        </p:nvSpPr>
        <p:spPr>
          <a:xfrm>
            <a:off x="4367808" y="6519446"/>
            <a:ext cx="8000203" cy="338554"/>
          </a:xfrm>
          <a:prstGeom prst="rect">
            <a:avLst/>
          </a:prstGeom>
          <a:noFill/>
        </p:spPr>
        <p:txBody>
          <a:bodyPr wrap="none" rtlCol="0">
            <a:spAutoFit/>
          </a:bodyPr>
          <a:lstStyle/>
          <a:p>
            <a:r>
              <a:rPr lang="en-GB" sz="1600" dirty="0"/>
              <a:t>Fluxes are calculated using the </a:t>
            </a:r>
            <a:r>
              <a:rPr lang="en-GB" sz="1600" dirty="0" err="1"/>
              <a:t>Fluxweb</a:t>
            </a:r>
            <a:r>
              <a:rPr lang="en-GB" sz="1600" dirty="0"/>
              <a:t> R package by </a:t>
            </a:r>
            <a:r>
              <a:rPr lang="de-DE" sz="1600" dirty="0" err="1"/>
              <a:t>Gauzens</a:t>
            </a:r>
            <a:r>
              <a:rPr lang="de-DE" sz="1600" dirty="0"/>
              <a:t> et al. 2018, </a:t>
            </a:r>
            <a:r>
              <a:rPr lang="de-DE" sz="1600" i="1" dirty="0" err="1"/>
              <a:t>Methods</a:t>
            </a:r>
            <a:r>
              <a:rPr lang="de-DE" sz="1600" i="1" dirty="0"/>
              <a:t> </a:t>
            </a:r>
            <a:r>
              <a:rPr lang="de-DE" sz="1600" i="1" dirty="0" err="1"/>
              <a:t>Ecol</a:t>
            </a:r>
            <a:r>
              <a:rPr lang="de-DE" sz="1600" i="1" dirty="0"/>
              <a:t>. </a:t>
            </a:r>
            <a:r>
              <a:rPr lang="de-DE" sz="1600" i="1" dirty="0" err="1"/>
              <a:t>Evol</a:t>
            </a:r>
            <a:r>
              <a:rPr lang="de-DE" sz="1600" i="1" dirty="0"/>
              <a:t>. </a:t>
            </a:r>
          </a:p>
        </p:txBody>
      </p:sp>
      <p:sp>
        <p:nvSpPr>
          <p:cNvPr id="5" name="Rectangle 4"/>
          <p:cNvSpPr/>
          <p:nvPr/>
        </p:nvSpPr>
        <p:spPr>
          <a:xfrm>
            <a:off x="3071664" y="823555"/>
            <a:ext cx="504056" cy="208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6" name="Rectangle 5"/>
          <p:cNvSpPr/>
          <p:nvPr/>
        </p:nvSpPr>
        <p:spPr>
          <a:xfrm>
            <a:off x="6857151" y="823555"/>
            <a:ext cx="1296144" cy="2088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9" name="TextBox 8"/>
          <p:cNvSpPr txBox="1"/>
          <p:nvPr/>
        </p:nvSpPr>
        <p:spPr>
          <a:xfrm>
            <a:off x="323867" y="757930"/>
            <a:ext cx="1885719" cy="2554545"/>
          </a:xfrm>
          <a:prstGeom prst="rect">
            <a:avLst/>
          </a:prstGeom>
          <a:noFill/>
        </p:spPr>
        <p:txBody>
          <a:bodyPr wrap="square" rtlCol="0">
            <a:spAutoFit/>
          </a:bodyPr>
          <a:lstStyle/>
          <a:p>
            <a:r>
              <a:rPr lang="nb-NO" sz="1600" dirty="0" err="1"/>
              <a:t>Can</a:t>
            </a:r>
            <a:r>
              <a:rPr lang="nb-NO" sz="1600" dirty="0"/>
              <a:t> </a:t>
            </a:r>
            <a:r>
              <a:rPr lang="nb-NO" sz="1600" dirty="0" err="1"/>
              <a:t>we</a:t>
            </a:r>
            <a:r>
              <a:rPr lang="nb-NO" sz="1600" dirty="0"/>
              <a:t> </a:t>
            </a:r>
            <a:r>
              <a:rPr lang="nb-NO" sz="1600" dirty="0" err="1"/>
              <a:t>convert</a:t>
            </a:r>
            <a:r>
              <a:rPr lang="nb-NO" sz="1600" dirty="0"/>
              <a:t> J to g?</a:t>
            </a:r>
          </a:p>
          <a:p>
            <a:r>
              <a:rPr lang="nb-NO" sz="1600" dirty="0" err="1"/>
              <a:t>then</a:t>
            </a:r>
            <a:r>
              <a:rPr lang="nb-NO" sz="1600" dirty="0"/>
              <a:t> </a:t>
            </a:r>
            <a:r>
              <a:rPr lang="nb-NO" sz="1600" dirty="0" err="1"/>
              <a:t>we</a:t>
            </a:r>
            <a:r>
              <a:rPr lang="nb-NO" sz="1600" dirty="0"/>
              <a:t> </a:t>
            </a:r>
            <a:r>
              <a:rPr lang="nb-NO" sz="1600" dirty="0" err="1"/>
              <a:t>could</a:t>
            </a:r>
            <a:r>
              <a:rPr lang="nb-NO" sz="1600" dirty="0"/>
              <a:t> </a:t>
            </a:r>
            <a:r>
              <a:rPr lang="nb-NO" sz="1600" dirty="0" err="1"/>
              <a:t>calculate</a:t>
            </a:r>
            <a:r>
              <a:rPr lang="nb-NO" sz="1600" dirty="0"/>
              <a:t> a P/B ratio = </a:t>
            </a:r>
            <a:r>
              <a:rPr lang="nb-NO" sz="1600" dirty="0" err="1"/>
              <a:t>productivity</a:t>
            </a:r>
            <a:endParaRPr lang="nb-NO" sz="1600" dirty="0"/>
          </a:p>
          <a:p>
            <a:endParaRPr lang="nb-NO" sz="1600" dirty="0"/>
          </a:p>
          <a:p>
            <a:r>
              <a:rPr lang="nb-NO" sz="1600" dirty="0" err="1"/>
              <a:t>We</a:t>
            </a:r>
            <a:r>
              <a:rPr lang="nb-NO" sz="1600" dirty="0"/>
              <a:t> </a:t>
            </a:r>
            <a:r>
              <a:rPr lang="nb-NO" sz="1600" dirty="0" err="1"/>
              <a:t>might</a:t>
            </a:r>
            <a:r>
              <a:rPr lang="nb-NO" sz="1600" dirty="0"/>
              <a:t> </a:t>
            </a:r>
            <a:r>
              <a:rPr lang="nb-NO" sz="1600" dirty="0" err="1"/>
              <a:t>need</a:t>
            </a:r>
            <a:r>
              <a:rPr lang="nb-NO" sz="1600" dirty="0"/>
              <a:t> to </a:t>
            </a:r>
            <a:r>
              <a:rPr lang="nb-NO" sz="1600" dirty="0" err="1"/>
              <a:t>adjust</a:t>
            </a:r>
            <a:r>
              <a:rPr lang="nb-NO" sz="1600" dirty="0"/>
              <a:t> </a:t>
            </a:r>
            <a:r>
              <a:rPr lang="nb-NO" sz="1600" dirty="0" err="1"/>
              <a:t>assimilation</a:t>
            </a:r>
            <a:r>
              <a:rPr lang="nb-NO" sz="1600" dirty="0"/>
              <a:t> </a:t>
            </a:r>
            <a:r>
              <a:rPr lang="nb-NO" sz="1600" dirty="0" err="1"/>
              <a:t>efficiency</a:t>
            </a:r>
            <a:r>
              <a:rPr lang="nb-NO" sz="1600" dirty="0"/>
              <a:t> </a:t>
            </a:r>
            <a:r>
              <a:rPr lang="nb-NO" sz="1600" dirty="0" err="1"/>
              <a:t>of</a:t>
            </a:r>
            <a:r>
              <a:rPr lang="nb-NO" sz="1600" dirty="0"/>
              <a:t> detritus</a:t>
            </a:r>
          </a:p>
          <a:p>
            <a:endParaRPr lang="sv-FI" sz="1600" dirty="0"/>
          </a:p>
        </p:txBody>
      </p:sp>
      <p:sp>
        <p:nvSpPr>
          <p:cNvPr id="10" name="TextBox 9"/>
          <p:cNvSpPr txBox="1"/>
          <p:nvPr/>
        </p:nvSpPr>
        <p:spPr>
          <a:xfrm>
            <a:off x="3981334" y="769614"/>
            <a:ext cx="1216487" cy="369332"/>
          </a:xfrm>
          <a:prstGeom prst="rect">
            <a:avLst/>
          </a:prstGeom>
          <a:noFill/>
        </p:spPr>
        <p:txBody>
          <a:bodyPr wrap="none" rtlCol="0">
            <a:spAutoFit/>
          </a:bodyPr>
          <a:lstStyle/>
          <a:p>
            <a:r>
              <a:rPr lang="nb-NO" dirty="0"/>
              <a:t>Production</a:t>
            </a:r>
            <a:endParaRPr lang="sv-FI" dirty="0"/>
          </a:p>
        </p:txBody>
      </p:sp>
      <p:sp>
        <p:nvSpPr>
          <p:cNvPr id="11" name="TextBox 10"/>
          <p:cNvSpPr txBox="1"/>
          <p:nvPr/>
        </p:nvSpPr>
        <p:spPr>
          <a:xfrm>
            <a:off x="8311180" y="738372"/>
            <a:ext cx="958917" cy="369332"/>
          </a:xfrm>
          <a:prstGeom prst="rect">
            <a:avLst/>
          </a:prstGeom>
          <a:noFill/>
        </p:spPr>
        <p:txBody>
          <a:bodyPr wrap="none" rtlCol="0">
            <a:spAutoFit/>
          </a:bodyPr>
          <a:lstStyle/>
          <a:p>
            <a:r>
              <a:rPr lang="nb-NO" dirty="0" err="1"/>
              <a:t>Biomass</a:t>
            </a:r>
            <a:endParaRPr lang="sv-FI" dirty="0"/>
          </a:p>
        </p:txBody>
      </p:sp>
      <p:sp>
        <p:nvSpPr>
          <p:cNvPr id="7" name="TextBox 6"/>
          <p:cNvSpPr txBox="1"/>
          <p:nvPr/>
        </p:nvSpPr>
        <p:spPr>
          <a:xfrm>
            <a:off x="479376" y="980728"/>
            <a:ext cx="216024" cy="369332"/>
          </a:xfrm>
          <a:prstGeom prst="rect">
            <a:avLst/>
          </a:prstGeom>
          <a:noFill/>
        </p:spPr>
        <p:txBody>
          <a:bodyPr wrap="square" rtlCol="0">
            <a:spAutoFit/>
          </a:bodyPr>
          <a:lstStyle/>
          <a:p>
            <a:endParaRPr lang="sv-FI" dirty="0"/>
          </a:p>
        </p:txBody>
      </p:sp>
    </p:spTree>
    <p:extLst>
      <p:ext uri="{BB962C8B-B14F-4D97-AF65-F5344CB8AC3E}">
        <p14:creationId xmlns:p14="http://schemas.microsoft.com/office/powerpoint/2010/main" val="309343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205" y="88429"/>
            <a:ext cx="10008317" cy="646331"/>
          </a:xfrm>
          <a:prstGeom prst="rect">
            <a:avLst/>
          </a:prstGeom>
          <a:noFill/>
        </p:spPr>
        <p:txBody>
          <a:bodyPr wrap="none" rtlCol="0">
            <a:spAutoFit/>
          </a:bodyPr>
          <a:lstStyle/>
          <a:p>
            <a:r>
              <a:rPr lang="nb-NO" sz="3600" dirty="0" err="1"/>
              <a:t>Some</a:t>
            </a:r>
            <a:r>
              <a:rPr lang="nb-NO" sz="3600" dirty="0"/>
              <a:t> </a:t>
            </a:r>
            <a:r>
              <a:rPr lang="nb-NO" sz="3600" dirty="0" err="1"/>
              <a:t>possible</a:t>
            </a:r>
            <a:r>
              <a:rPr lang="nb-NO" sz="3600" dirty="0"/>
              <a:t> </a:t>
            </a:r>
            <a:r>
              <a:rPr lang="nb-NO" sz="3600" b="1" dirty="0" err="1"/>
              <a:t>hypotheses</a:t>
            </a:r>
            <a:r>
              <a:rPr lang="nb-NO" sz="3600" dirty="0"/>
              <a:t> </a:t>
            </a:r>
            <a:r>
              <a:rPr lang="nb-NO" sz="3600" dirty="0" err="1"/>
              <a:t>related</a:t>
            </a:r>
            <a:r>
              <a:rPr lang="nb-NO" sz="3600" dirty="0"/>
              <a:t> to </a:t>
            </a:r>
            <a:r>
              <a:rPr lang="nb-NO" sz="3600" dirty="0" err="1"/>
              <a:t>the</a:t>
            </a:r>
            <a:r>
              <a:rPr lang="nb-NO" sz="3600" dirty="0"/>
              <a:t> SEM </a:t>
            </a:r>
            <a:r>
              <a:rPr lang="nb-NO" sz="3600" dirty="0" err="1"/>
              <a:t>model</a:t>
            </a:r>
            <a:endParaRPr lang="sv-FI" sz="3600" dirty="0"/>
          </a:p>
        </p:txBody>
      </p:sp>
      <p:sp>
        <p:nvSpPr>
          <p:cNvPr id="5" name="TextBox 4"/>
          <p:cNvSpPr txBox="1"/>
          <p:nvPr/>
        </p:nvSpPr>
        <p:spPr>
          <a:xfrm>
            <a:off x="461721" y="4172433"/>
            <a:ext cx="3971218" cy="2092881"/>
          </a:xfrm>
          <a:prstGeom prst="rect">
            <a:avLst/>
          </a:prstGeom>
          <a:noFill/>
        </p:spPr>
        <p:txBody>
          <a:bodyPr wrap="square" rtlCol="0">
            <a:spAutoFit/>
          </a:bodyPr>
          <a:lstStyle/>
          <a:p>
            <a:r>
              <a:rPr lang="nb-NO" b="1" dirty="0" err="1"/>
              <a:t>Fisheries</a:t>
            </a:r>
            <a:r>
              <a:rPr lang="nb-NO" dirty="0"/>
              <a:t> </a:t>
            </a:r>
          </a:p>
          <a:p>
            <a:r>
              <a:rPr lang="nb-NO" sz="1600" dirty="0" err="1"/>
              <a:t>may</a:t>
            </a:r>
            <a:r>
              <a:rPr lang="nb-NO" sz="1600" dirty="0"/>
              <a:t> </a:t>
            </a:r>
            <a:r>
              <a:rPr lang="nb-NO" sz="1600" dirty="0" err="1"/>
              <a:t>reduce</a:t>
            </a:r>
            <a:r>
              <a:rPr lang="nb-NO" sz="1600" dirty="0"/>
              <a:t> </a:t>
            </a:r>
            <a:r>
              <a:rPr lang="nb-NO" sz="1600" dirty="0" err="1"/>
              <a:t>dominance</a:t>
            </a:r>
            <a:r>
              <a:rPr lang="nb-NO" sz="1600" dirty="0"/>
              <a:t> </a:t>
            </a:r>
            <a:r>
              <a:rPr lang="nb-NO" sz="1600" dirty="0" err="1"/>
              <a:t>of</a:t>
            </a:r>
            <a:r>
              <a:rPr lang="nb-NO" sz="1600" dirty="0"/>
              <a:t> </a:t>
            </a:r>
            <a:r>
              <a:rPr lang="nb-NO" sz="1600" dirty="0" err="1"/>
              <a:t>key</a:t>
            </a:r>
            <a:r>
              <a:rPr lang="nb-NO" sz="1600" dirty="0"/>
              <a:t> species </a:t>
            </a:r>
            <a:r>
              <a:rPr lang="nb-NO" sz="1600" dirty="0" err="1"/>
              <a:t>such</a:t>
            </a:r>
            <a:r>
              <a:rPr lang="nb-NO" sz="1600" dirty="0"/>
              <a:t> as </a:t>
            </a:r>
            <a:r>
              <a:rPr lang="nb-NO" sz="1600" dirty="0" err="1"/>
              <a:t>herring</a:t>
            </a:r>
            <a:r>
              <a:rPr lang="nb-NO" sz="1600" dirty="0"/>
              <a:t> </a:t>
            </a:r>
            <a:r>
              <a:rPr lang="nb-NO" sz="1600" dirty="0" err="1"/>
              <a:t>with</a:t>
            </a:r>
            <a:r>
              <a:rPr lang="nb-NO" sz="1600" dirty="0"/>
              <a:t> </a:t>
            </a:r>
            <a:r>
              <a:rPr lang="nb-NO" sz="1600" dirty="0" err="1"/>
              <a:t>consequences</a:t>
            </a:r>
            <a:r>
              <a:rPr lang="nb-NO" sz="1600" dirty="0"/>
              <a:t> for </a:t>
            </a:r>
            <a:r>
              <a:rPr lang="nb-NO" sz="1600" dirty="0" err="1"/>
              <a:t>food</a:t>
            </a:r>
            <a:r>
              <a:rPr lang="nb-NO" sz="1600" dirty="0"/>
              <a:t> web </a:t>
            </a:r>
            <a:r>
              <a:rPr lang="nb-NO" sz="1600" dirty="0" err="1"/>
              <a:t>structure</a:t>
            </a:r>
            <a:r>
              <a:rPr lang="nb-NO" sz="1600" dirty="0"/>
              <a:t> and </a:t>
            </a:r>
            <a:r>
              <a:rPr lang="nb-NO" sz="1600" dirty="0" err="1"/>
              <a:t>function</a:t>
            </a:r>
            <a:r>
              <a:rPr lang="nb-NO" sz="1600" dirty="0"/>
              <a:t>, </a:t>
            </a:r>
            <a:r>
              <a:rPr lang="nb-NO" sz="1600" dirty="0" err="1"/>
              <a:t>effects</a:t>
            </a:r>
            <a:r>
              <a:rPr lang="nb-NO" sz="1600" dirty="0"/>
              <a:t> </a:t>
            </a:r>
            <a:r>
              <a:rPr lang="nb-NO" sz="1600" dirty="0" err="1"/>
              <a:t>may</a:t>
            </a:r>
            <a:r>
              <a:rPr lang="nb-NO" sz="1600" dirty="0"/>
              <a:t> </a:t>
            </a:r>
            <a:r>
              <a:rPr lang="nb-NO" sz="1600" dirty="0" err="1"/>
              <a:t>cascade</a:t>
            </a:r>
            <a:r>
              <a:rPr lang="nb-NO" sz="1600" dirty="0"/>
              <a:t> </a:t>
            </a:r>
            <a:r>
              <a:rPr lang="nb-NO" sz="1600" dirty="0" err="1"/>
              <a:t>through</a:t>
            </a:r>
            <a:r>
              <a:rPr lang="nb-NO" sz="1600" dirty="0"/>
              <a:t> </a:t>
            </a:r>
            <a:r>
              <a:rPr lang="nb-NO" sz="1600" dirty="0" err="1"/>
              <a:t>the</a:t>
            </a:r>
            <a:r>
              <a:rPr lang="nb-NO" sz="1600" dirty="0"/>
              <a:t> </a:t>
            </a:r>
            <a:r>
              <a:rPr lang="nb-NO" sz="1600" dirty="0" err="1"/>
              <a:t>food</a:t>
            </a:r>
            <a:r>
              <a:rPr lang="nb-NO" sz="1600" dirty="0"/>
              <a:t> web </a:t>
            </a:r>
            <a:r>
              <a:rPr lang="nb-NO" sz="1600" dirty="0">
                <a:sym typeface="Wingdings" panose="05000000000000000000" pitchFamily="2" charset="2"/>
              </a:rPr>
              <a:t> as </a:t>
            </a:r>
            <a:r>
              <a:rPr lang="nb-NO" sz="1600" dirty="0" err="1">
                <a:sym typeface="Wingdings" panose="05000000000000000000" pitchFamily="2" charset="2"/>
              </a:rPr>
              <a:t>fisheries</a:t>
            </a:r>
            <a:r>
              <a:rPr lang="nb-NO" sz="1600" dirty="0">
                <a:sym typeface="Wingdings" panose="05000000000000000000" pitchFamily="2" charset="2"/>
              </a:rPr>
              <a:t> </a:t>
            </a:r>
            <a:r>
              <a:rPr lang="nb-NO" sz="1600" dirty="0" err="1">
                <a:sym typeface="Wingdings" panose="05000000000000000000" pitchFamily="2" charset="2"/>
              </a:rPr>
              <a:t>may</a:t>
            </a:r>
            <a:r>
              <a:rPr lang="nb-NO" sz="1600" dirty="0">
                <a:sym typeface="Wingdings" panose="05000000000000000000" pitchFamily="2" charset="2"/>
              </a:rPr>
              <a:t> have negative </a:t>
            </a:r>
            <a:r>
              <a:rPr lang="nb-NO" sz="1600" dirty="0" err="1">
                <a:sym typeface="Wingdings" panose="05000000000000000000" pitchFamily="2" charset="2"/>
              </a:rPr>
              <a:t>effects</a:t>
            </a:r>
            <a:r>
              <a:rPr lang="nb-NO" sz="1600" dirty="0">
                <a:sym typeface="Wingdings" panose="05000000000000000000" pitchFamily="2" charset="2"/>
              </a:rPr>
              <a:t> </a:t>
            </a:r>
            <a:r>
              <a:rPr lang="nb-NO" sz="1600" dirty="0" err="1">
                <a:sym typeface="Wingdings" panose="05000000000000000000" pitchFamily="2" charset="2"/>
              </a:rPr>
              <a:t>on</a:t>
            </a:r>
            <a:r>
              <a:rPr lang="nb-NO" sz="1600" dirty="0">
                <a:sym typeface="Wingdings" panose="05000000000000000000" pitchFamily="2" charset="2"/>
              </a:rPr>
              <a:t> total </a:t>
            </a:r>
            <a:r>
              <a:rPr lang="nb-NO" sz="1600" dirty="0" err="1">
                <a:sym typeface="Wingdings" panose="05000000000000000000" pitchFamily="2" charset="2"/>
              </a:rPr>
              <a:t>biomass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fish</a:t>
            </a:r>
            <a:r>
              <a:rPr lang="nb-NO" sz="1600" dirty="0">
                <a:sym typeface="Wingdings" panose="05000000000000000000" pitchFamily="2" charset="2"/>
              </a:rPr>
              <a:t> in </a:t>
            </a:r>
            <a:r>
              <a:rPr lang="nb-NO" sz="1600" dirty="0" err="1">
                <a:sym typeface="Wingdings" panose="05000000000000000000" pitchFamily="2" charset="2"/>
              </a:rPr>
              <a:t>the</a:t>
            </a:r>
            <a:r>
              <a:rPr lang="nb-NO" sz="1600" dirty="0">
                <a:sym typeface="Wingdings" panose="05000000000000000000" pitchFamily="2" charset="2"/>
              </a:rPr>
              <a:t> system, </a:t>
            </a:r>
            <a:r>
              <a:rPr lang="nb-NO" sz="1600" dirty="0" err="1">
                <a:sym typeface="Wingdings" panose="05000000000000000000" pitchFamily="2" charset="2"/>
              </a:rPr>
              <a:t>we</a:t>
            </a:r>
            <a:r>
              <a:rPr lang="nb-NO" sz="1600" dirty="0">
                <a:sym typeface="Wingdings" panose="05000000000000000000" pitchFamily="2" charset="2"/>
              </a:rPr>
              <a:t> </a:t>
            </a:r>
            <a:r>
              <a:rPr lang="nb-NO" sz="1600" dirty="0" err="1">
                <a:sym typeface="Wingdings" panose="05000000000000000000" pitchFamily="2" charset="2"/>
              </a:rPr>
              <a:t>may</a:t>
            </a:r>
            <a:r>
              <a:rPr lang="nb-NO" sz="1600" dirty="0">
                <a:sym typeface="Wingdings" panose="05000000000000000000" pitchFamily="2" charset="2"/>
              </a:rPr>
              <a:t> </a:t>
            </a:r>
            <a:r>
              <a:rPr lang="nb-NO" sz="1600" dirty="0" err="1">
                <a:sym typeface="Wingdings" panose="05000000000000000000" pitchFamily="2" charset="2"/>
              </a:rPr>
              <a:t>assume</a:t>
            </a:r>
            <a:r>
              <a:rPr lang="nb-NO" sz="1600" dirty="0">
                <a:sym typeface="Wingdings" panose="05000000000000000000" pitchFamily="2" charset="2"/>
              </a:rPr>
              <a:t> negative </a:t>
            </a:r>
            <a:r>
              <a:rPr lang="nb-NO" sz="1600" dirty="0" err="1">
                <a:sym typeface="Wingdings" panose="05000000000000000000" pitchFamily="2" charset="2"/>
              </a:rPr>
              <a:t>effect</a:t>
            </a:r>
            <a:r>
              <a:rPr lang="nb-NO" sz="1600" dirty="0">
                <a:sym typeface="Wingdings" panose="05000000000000000000" pitchFamily="2" charset="2"/>
              </a:rPr>
              <a:t> </a:t>
            </a:r>
            <a:r>
              <a:rPr lang="nb-NO" sz="1600" dirty="0" err="1">
                <a:sym typeface="Wingdings" panose="05000000000000000000" pitchFamily="2" charset="2"/>
              </a:rPr>
              <a:t>on</a:t>
            </a:r>
            <a:r>
              <a:rPr lang="nb-NO" sz="1600" dirty="0">
                <a:sym typeface="Wingdings" panose="05000000000000000000" pitchFamily="2" charset="2"/>
              </a:rPr>
              <a:t> total </a:t>
            </a:r>
            <a:r>
              <a:rPr lang="nb-NO" sz="1600" dirty="0" err="1">
                <a:sym typeface="Wingdings" panose="05000000000000000000" pitchFamily="2" charset="2"/>
              </a:rPr>
              <a:t>fluxes</a:t>
            </a:r>
            <a:endParaRPr lang="sv-FI" sz="1600" dirty="0"/>
          </a:p>
        </p:txBody>
      </p:sp>
      <p:sp>
        <p:nvSpPr>
          <p:cNvPr id="7" name="TextBox 6"/>
          <p:cNvSpPr txBox="1"/>
          <p:nvPr/>
        </p:nvSpPr>
        <p:spPr>
          <a:xfrm>
            <a:off x="406205" y="1068602"/>
            <a:ext cx="4425703" cy="2123658"/>
          </a:xfrm>
          <a:prstGeom prst="rect">
            <a:avLst/>
          </a:prstGeom>
          <a:noFill/>
        </p:spPr>
        <p:txBody>
          <a:bodyPr wrap="square" rtlCol="0">
            <a:spAutoFit/>
          </a:bodyPr>
          <a:lstStyle/>
          <a:p>
            <a:r>
              <a:rPr lang="nb-NO" b="1" dirty="0"/>
              <a:t>Environment</a:t>
            </a:r>
            <a:endParaRPr lang="nb-NO" sz="1600" b="1" dirty="0"/>
          </a:p>
          <a:p>
            <a:r>
              <a:rPr lang="nb-NO" sz="1600" dirty="0" err="1"/>
              <a:t>Local</a:t>
            </a:r>
            <a:r>
              <a:rPr lang="nb-NO" sz="1600" dirty="0"/>
              <a:t> e.g. SST, </a:t>
            </a:r>
            <a:r>
              <a:rPr lang="nb-NO" sz="1600" dirty="0" err="1"/>
              <a:t>Salinity</a:t>
            </a:r>
            <a:r>
              <a:rPr lang="nb-NO" sz="1600" dirty="0"/>
              <a:t>, O2, </a:t>
            </a:r>
            <a:r>
              <a:rPr lang="nb-NO" sz="1600" dirty="0" err="1"/>
              <a:t>Nutrients</a:t>
            </a:r>
            <a:r>
              <a:rPr lang="nb-NO" sz="1600" dirty="0"/>
              <a:t> </a:t>
            </a:r>
            <a:r>
              <a:rPr lang="nb-NO" sz="1600" dirty="0" err="1"/>
              <a:t>influence</a:t>
            </a:r>
            <a:r>
              <a:rPr lang="nb-NO" sz="1600" dirty="0"/>
              <a:t> species </a:t>
            </a:r>
            <a:r>
              <a:rPr lang="nb-NO" sz="1600" dirty="0" err="1"/>
              <a:t>composition</a:t>
            </a:r>
            <a:r>
              <a:rPr lang="nb-NO" sz="1600" dirty="0"/>
              <a:t> and </a:t>
            </a:r>
            <a:r>
              <a:rPr lang="nb-NO" sz="1600" dirty="0" err="1"/>
              <a:t>food</a:t>
            </a:r>
            <a:r>
              <a:rPr lang="nb-NO" sz="1600" dirty="0"/>
              <a:t> web </a:t>
            </a:r>
            <a:r>
              <a:rPr lang="nb-NO" sz="1600" dirty="0" err="1"/>
              <a:t>structure</a:t>
            </a:r>
            <a:r>
              <a:rPr lang="nb-NO" sz="1600" dirty="0"/>
              <a:t> (Kortsch et al. 2015, </a:t>
            </a:r>
            <a:r>
              <a:rPr lang="nb-NO" sz="1600" dirty="0" err="1"/>
              <a:t>Gibert</a:t>
            </a:r>
            <a:r>
              <a:rPr lang="nb-NO" sz="1600" dirty="0"/>
              <a:t> 2018)</a:t>
            </a:r>
          </a:p>
          <a:p>
            <a:endParaRPr lang="nb-NO" sz="1600" dirty="0"/>
          </a:p>
          <a:p>
            <a:r>
              <a:rPr lang="nb-NO" sz="1600" dirty="0"/>
              <a:t>- </a:t>
            </a:r>
            <a:r>
              <a:rPr lang="nb-NO" sz="1600" dirty="0" err="1"/>
              <a:t>Could</a:t>
            </a:r>
            <a:r>
              <a:rPr lang="nb-NO" sz="1600" dirty="0"/>
              <a:t> be </a:t>
            </a:r>
            <a:r>
              <a:rPr lang="nb-NO" sz="1600" dirty="0" err="1"/>
              <a:t>context</a:t>
            </a:r>
            <a:r>
              <a:rPr lang="nb-NO" sz="1600" dirty="0"/>
              <a:t>-dependent</a:t>
            </a:r>
          </a:p>
          <a:p>
            <a:endParaRPr lang="nb-NO" sz="1600" dirty="0"/>
          </a:p>
          <a:p>
            <a:endParaRPr lang="nb-NO" dirty="0"/>
          </a:p>
        </p:txBody>
      </p:sp>
      <p:grpSp>
        <p:nvGrpSpPr>
          <p:cNvPr id="6" name="Group 5"/>
          <p:cNvGrpSpPr/>
          <p:nvPr/>
        </p:nvGrpSpPr>
        <p:grpSpPr>
          <a:xfrm>
            <a:off x="9816482" y="4493060"/>
            <a:ext cx="1671735" cy="1311723"/>
            <a:chOff x="5925020" y="620688"/>
            <a:chExt cx="3042916" cy="2387619"/>
          </a:xfrm>
        </p:grpSpPr>
        <p:cxnSp>
          <p:nvCxnSpPr>
            <p:cNvPr id="8" name="Straight Connector 7"/>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70741" y="832193"/>
              <a:ext cx="1586189" cy="12594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2" name="TextBox 11"/>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grpSp>
        <p:nvGrpSpPr>
          <p:cNvPr id="13" name="Group 12"/>
          <p:cNvGrpSpPr/>
          <p:nvPr/>
        </p:nvGrpSpPr>
        <p:grpSpPr>
          <a:xfrm>
            <a:off x="6551350" y="4493060"/>
            <a:ext cx="1559847" cy="1455467"/>
            <a:chOff x="1386209" y="1119010"/>
            <a:chExt cx="1559847" cy="1455467"/>
          </a:xfrm>
        </p:grpSpPr>
        <p:sp>
          <p:nvSpPr>
            <p:cNvPr id="14" name="Oval 13"/>
            <p:cNvSpPr/>
            <p:nvPr/>
          </p:nvSpPr>
          <p:spPr>
            <a:xfrm>
              <a:off x="1386209" y="206084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15" name="Oval 14"/>
            <p:cNvSpPr/>
            <p:nvPr/>
          </p:nvSpPr>
          <p:spPr>
            <a:xfrm>
              <a:off x="2442000" y="2064687"/>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16" name="Oval 15"/>
            <p:cNvSpPr/>
            <p:nvPr/>
          </p:nvSpPr>
          <p:spPr>
            <a:xfrm>
              <a:off x="1919536" y="1119010"/>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17" name="Straight Arrow Connector 16"/>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Down Arrow 3"/>
          <p:cNvSpPr/>
          <p:nvPr/>
        </p:nvSpPr>
        <p:spPr>
          <a:xfrm rot="16200000">
            <a:off x="5233272" y="4237131"/>
            <a:ext cx="576064" cy="1320319"/>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19" name="Down Arrow 18"/>
          <p:cNvSpPr/>
          <p:nvPr/>
        </p:nvSpPr>
        <p:spPr>
          <a:xfrm>
            <a:off x="8739929" y="4687293"/>
            <a:ext cx="576064" cy="118901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20" name="Group 19"/>
          <p:cNvGrpSpPr/>
          <p:nvPr/>
        </p:nvGrpSpPr>
        <p:grpSpPr>
          <a:xfrm>
            <a:off x="6712376" y="1068602"/>
            <a:ext cx="1559847" cy="1455467"/>
            <a:chOff x="1386209" y="1119010"/>
            <a:chExt cx="1559847" cy="1455467"/>
          </a:xfrm>
        </p:grpSpPr>
        <p:sp>
          <p:nvSpPr>
            <p:cNvPr id="21" name="Oval 20"/>
            <p:cNvSpPr/>
            <p:nvPr/>
          </p:nvSpPr>
          <p:spPr>
            <a:xfrm>
              <a:off x="1386209" y="206084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22" name="Oval 21"/>
            <p:cNvSpPr/>
            <p:nvPr/>
          </p:nvSpPr>
          <p:spPr>
            <a:xfrm>
              <a:off x="2442000" y="2064687"/>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23" name="Oval 22"/>
            <p:cNvSpPr/>
            <p:nvPr/>
          </p:nvSpPr>
          <p:spPr>
            <a:xfrm>
              <a:off x="1919536" y="1119010"/>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24" name="Straight Arrow Connector 23"/>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Down Arrow 25"/>
          <p:cNvSpPr/>
          <p:nvPr/>
        </p:nvSpPr>
        <p:spPr>
          <a:xfrm rot="16200000">
            <a:off x="5413884" y="858706"/>
            <a:ext cx="576064" cy="1320319"/>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27" name="Down Arrow 26"/>
          <p:cNvSpPr/>
          <p:nvPr/>
        </p:nvSpPr>
        <p:spPr>
          <a:xfrm rot="16200000">
            <a:off x="5427880" y="1600809"/>
            <a:ext cx="57606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28" name="Down Arrow 27"/>
          <p:cNvSpPr/>
          <p:nvPr/>
        </p:nvSpPr>
        <p:spPr>
          <a:xfrm>
            <a:off x="8466022" y="1199911"/>
            <a:ext cx="576064" cy="1320319"/>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
        <p:nvSpPr>
          <p:cNvPr id="29" name="Down Arrow 28"/>
          <p:cNvSpPr/>
          <p:nvPr/>
        </p:nvSpPr>
        <p:spPr>
          <a:xfrm rot="10800000">
            <a:off x="9184223" y="1109571"/>
            <a:ext cx="57606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30" name="Group 29"/>
          <p:cNvGrpSpPr/>
          <p:nvPr/>
        </p:nvGrpSpPr>
        <p:grpSpPr>
          <a:xfrm>
            <a:off x="9917935" y="1237278"/>
            <a:ext cx="1671735" cy="1311723"/>
            <a:chOff x="5925020" y="620688"/>
            <a:chExt cx="3042916" cy="2387619"/>
          </a:xfrm>
        </p:grpSpPr>
        <p:cxnSp>
          <p:nvCxnSpPr>
            <p:cNvPr id="31" name="Straight Connector 3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049774" y="980730"/>
              <a:ext cx="1422490" cy="13543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35" name="TextBox 3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36" name="TextBox 35"/>
          <p:cNvSpPr txBox="1"/>
          <p:nvPr/>
        </p:nvSpPr>
        <p:spPr>
          <a:xfrm>
            <a:off x="5267869" y="1046167"/>
            <a:ext cx="506870" cy="369332"/>
          </a:xfrm>
          <a:prstGeom prst="rect">
            <a:avLst/>
          </a:prstGeom>
          <a:noFill/>
        </p:spPr>
        <p:txBody>
          <a:bodyPr wrap="none" rtlCol="0">
            <a:spAutoFit/>
          </a:bodyPr>
          <a:lstStyle/>
          <a:p>
            <a:r>
              <a:rPr lang="nb-NO" dirty="0"/>
              <a:t>SST</a:t>
            </a:r>
            <a:endParaRPr lang="sv-FI" dirty="0"/>
          </a:p>
        </p:txBody>
      </p:sp>
      <p:sp>
        <p:nvSpPr>
          <p:cNvPr id="37" name="TextBox 36"/>
          <p:cNvSpPr txBox="1"/>
          <p:nvPr/>
        </p:nvSpPr>
        <p:spPr>
          <a:xfrm>
            <a:off x="5116802" y="1709475"/>
            <a:ext cx="862737" cy="369332"/>
          </a:xfrm>
          <a:prstGeom prst="rect">
            <a:avLst/>
          </a:prstGeom>
          <a:noFill/>
        </p:spPr>
        <p:txBody>
          <a:bodyPr wrap="none" rtlCol="0">
            <a:spAutoFit/>
          </a:bodyPr>
          <a:lstStyle/>
          <a:p>
            <a:r>
              <a:rPr lang="nb-NO" dirty="0" err="1"/>
              <a:t>Salinity</a:t>
            </a:r>
            <a:endParaRPr lang="sv-FI" dirty="0"/>
          </a:p>
        </p:txBody>
      </p:sp>
      <p:cxnSp>
        <p:nvCxnSpPr>
          <p:cNvPr id="38" name="Straight Connector 37"/>
          <p:cNvCxnSpPr/>
          <p:nvPr/>
        </p:nvCxnSpPr>
        <p:spPr>
          <a:xfrm>
            <a:off x="10535859" y="1415499"/>
            <a:ext cx="781496" cy="76361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36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199" y="944565"/>
            <a:ext cx="4226162" cy="2585323"/>
          </a:xfrm>
          <a:prstGeom prst="rect">
            <a:avLst/>
          </a:prstGeom>
        </p:spPr>
        <p:txBody>
          <a:bodyPr wrap="square">
            <a:spAutoFit/>
          </a:bodyPr>
          <a:lstStyle/>
          <a:p>
            <a:r>
              <a:rPr lang="nb-NO" b="1" dirty="0"/>
              <a:t>Species </a:t>
            </a:r>
            <a:r>
              <a:rPr lang="nb-NO" b="1" dirty="0" err="1"/>
              <a:t>richness</a:t>
            </a:r>
            <a:r>
              <a:rPr lang="nb-NO" b="1" dirty="0"/>
              <a:t> </a:t>
            </a:r>
          </a:p>
          <a:p>
            <a:endParaRPr lang="nb-NO" b="1" dirty="0"/>
          </a:p>
          <a:p>
            <a:r>
              <a:rPr lang="nb-NO" dirty="0"/>
              <a:t>positive </a:t>
            </a:r>
            <a:r>
              <a:rPr lang="nb-NO" dirty="0" err="1"/>
              <a:t>effects</a:t>
            </a:r>
            <a:r>
              <a:rPr lang="nb-NO" dirty="0"/>
              <a:t> </a:t>
            </a:r>
            <a:r>
              <a:rPr lang="nb-NO" dirty="0" err="1"/>
              <a:t>on</a:t>
            </a:r>
            <a:r>
              <a:rPr lang="nb-NO" dirty="0"/>
              <a:t> </a:t>
            </a:r>
            <a:r>
              <a:rPr lang="nb-NO" dirty="0" err="1">
                <a:sym typeface="Wingdings" panose="05000000000000000000" pitchFamily="2" charset="2"/>
              </a:rPr>
              <a:t>ecosystem</a:t>
            </a:r>
            <a:r>
              <a:rPr lang="nb-NO" dirty="0">
                <a:sym typeface="Wingdings" panose="05000000000000000000" pitchFamily="2" charset="2"/>
              </a:rPr>
              <a:t> </a:t>
            </a:r>
            <a:r>
              <a:rPr lang="nb-NO" dirty="0" err="1">
                <a:sym typeface="Wingdings" panose="05000000000000000000" pitchFamily="2" charset="2"/>
              </a:rPr>
              <a:t>functioning</a:t>
            </a:r>
            <a:r>
              <a:rPr lang="nb-NO" dirty="0">
                <a:sym typeface="Wingdings" panose="05000000000000000000" pitchFamily="2" charset="2"/>
              </a:rPr>
              <a:t>. </a:t>
            </a:r>
          </a:p>
          <a:p>
            <a:endParaRPr lang="nb-NO" dirty="0">
              <a:sym typeface="Wingdings" panose="05000000000000000000" pitchFamily="2" charset="2"/>
            </a:endParaRPr>
          </a:p>
          <a:p>
            <a:r>
              <a:rPr lang="nb-NO" dirty="0" err="1">
                <a:sym typeface="Wingdings" panose="05000000000000000000" pitchFamily="2" charset="2"/>
              </a:rPr>
              <a:t>However</a:t>
            </a:r>
            <a:r>
              <a:rPr lang="nb-NO" dirty="0">
                <a:sym typeface="Wingdings" panose="05000000000000000000" pitchFamily="2" charset="2"/>
              </a:rPr>
              <a:t>, </a:t>
            </a:r>
            <a:r>
              <a:rPr lang="nb-NO" dirty="0" err="1">
                <a:sym typeface="Wingdings" panose="05000000000000000000" pitchFamily="2" charset="2"/>
              </a:rPr>
              <a:t>if</a:t>
            </a:r>
            <a:r>
              <a:rPr lang="nb-NO" dirty="0">
                <a:sym typeface="Wingdings" panose="05000000000000000000" pitchFamily="2" charset="2"/>
              </a:rPr>
              <a:t> species </a:t>
            </a:r>
            <a:r>
              <a:rPr lang="nb-NO" dirty="0" err="1">
                <a:sym typeface="Wingdings" panose="05000000000000000000" pitchFamily="2" charset="2"/>
              </a:rPr>
              <a:t>overlap</a:t>
            </a:r>
            <a:r>
              <a:rPr lang="nb-NO" dirty="0">
                <a:sym typeface="Wingdings" panose="05000000000000000000" pitchFamily="2" charset="2"/>
              </a:rPr>
              <a:t> a lot in </a:t>
            </a:r>
            <a:r>
              <a:rPr lang="nb-NO" dirty="0" err="1">
                <a:sym typeface="Wingdings" panose="05000000000000000000" pitchFamily="2" charset="2"/>
              </a:rPr>
              <a:t>their</a:t>
            </a:r>
            <a:r>
              <a:rPr lang="nb-NO" dirty="0">
                <a:sym typeface="Wingdings" panose="05000000000000000000" pitchFamily="2" charset="2"/>
              </a:rPr>
              <a:t> </a:t>
            </a:r>
            <a:r>
              <a:rPr lang="nb-NO" dirty="0" err="1">
                <a:sym typeface="Wingdings" panose="05000000000000000000" pitchFamily="2" charset="2"/>
              </a:rPr>
              <a:t>resource</a:t>
            </a:r>
            <a:r>
              <a:rPr lang="nb-NO" dirty="0">
                <a:sym typeface="Wingdings" panose="05000000000000000000" pitchFamily="2" charset="2"/>
              </a:rPr>
              <a:t> </a:t>
            </a:r>
            <a:r>
              <a:rPr lang="nb-NO" dirty="0" err="1">
                <a:sym typeface="Wingdings" panose="05000000000000000000" pitchFamily="2" charset="2"/>
              </a:rPr>
              <a:t>use</a:t>
            </a:r>
            <a:r>
              <a:rPr lang="nb-NO" dirty="0">
                <a:sym typeface="Wingdings" panose="05000000000000000000" pitchFamily="2" charset="2"/>
              </a:rPr>
              <a:t> </a:t>
            </a:r>
            <a:r>
              <a:rPr lang="nb-NO" dirty="0" err="1">
                <a:sym typeface="Wingdings" panose="05000000000000000000" pitchFamily="2" charset="2"/>
              </a:rPr>
              <a:t>which</a:t>
            </a:r>
            <a:r>
              <a:rPr lang="nb-NO" dirty="0">
                <a:sym typeface="Wingdings" panose="05000000000000000000" pitchFamily="2" charset="2"/>
              </a:rPr>
              <a:t> </a:t>
            </a:r>
            <a:r>
              <a:rPr lang="nb-NO" dirty="0" err="1">
                <a:sym typeface="Wingdings" panose="05000000000000000000" pitchFamily="2" charset="2"/>
              </a:rPr>
              <a:t>can</a:t>
            </a:r>
            <a:r>
              <a:rPr lang="nb-NO" dirty="0">
                <a:sym typeface="Wingdings" panose="05000000000000000000" pitchFamily="2" charset="2"/>
              </a:rPr>
              <a:t> be </a:t>
            </a:r>
            <a:r>
              <a:rPr lang="nb-NO" dirty="0" err="1">
                <a:sym typeface="Wingdings" panose="05000000000000000000" pitchFamily="2" charset="2"/>
              </a:rPr>
              <a:t>investigated</a:t>
            </a:r>
            <a:r>
              <a:rPr lang="nb-NO" dirty="0">
                <a:sym typeface="Wingdings" panose="05000000000000000000" pitchFamily="2" charset="2"/>
              </a:rPr>
              <a:t> </a:t>
            </a:r>
            <a:r>
              <a:rPr lang="nb-NO" dirty="0" err="1">
                <a:sym typeface="Wingdings" panose="05000000000000000000" pitchFamily="2" charset="2"/>
              </a:rPr>
              <a:t>using</a:t>
            </a:r>
            <a:r>
              <a:rPr lang="nb-NO" dirty="0">
                <a:sym typeface="Wingdings" panose="05000000000000000000" pitchFamily="2" charset="2"/>
              </a:rPr>
              <a:t> </a:t>
            </a:r>
            <a:r>
              <a:rPr lang="nb-NO" dirty="0" err="1">
                <a:sym typeface="Wingdings" panose="05000000000000000000" pitchFamily="2" charset="2"/>
              </a:rPr>
              <a:t>the</a:t>
            </a:r>
            <a:r>
              <a:rPr lang="nb-NO" dirty="0">
                <a:sym typeface="Wingdings" panose="05000000000000000000" pitchFamily="2" charset="2"/>
              </a:rPr>
              <a:t> </a:t>
            </a:r>
            <a:r>
              <a:rPr lang="nb-NO" dirty="0" err="1">
                <a:sym typeface="Wingdings" panose="05000000000000000000" pitchFamily="2" charset="2"/>
              </a:rPr>
              <a:t>food</a:t>
            </a:r>
            <a:r>
              <a:rPr lang="nb-NO" dirty="0">
                <a:sym typeface="Wingdings" panose="05000000000000000000" pitchFamily="2" charset="2"/>
              </a:rPr>
              <a:t> web or </a:t>
            </a:r>
            <a:r>
              <a:rPr lang="nb-NO" dirty="0" err="1">
                <a:sym typeface="Wingdings" panose="05000000000000000000" pitchFamily="2" charset="2"/>
              </a:rPr>
              <a:t>the</a:t>
            </a:r>
            <a:r>
              <a:rPr lang="nb-NO" dirty="0">
                <a:sym typeface="Wingdings" panose="05000000000000000000" pitchFamily="2" charset="2"/>
              </a:rPr>
              <a:t> </a:t>
            </a:r>
            <a:r>
              <a:rPr lang="nb-NO" dirty="0" err="1">
                <a:sym typeface="Wingdings" panose="05000000000000000000" pitchFamily="2" charset="2"/>
              </a:rPr>
              <a:t>traits</a:t>
            </a:r>
            <a:r>
              <a:rPr lang="nb-NO" dirty="0">
                <a:sym typeface="Wingdings" panose="05000000000000000000" pitchFamily="2" charset="2"/>
              </a:rPr>
              <a:t>, </a:t>
            </a:r>
            <a:r>
              <a:rPr lang="nb-NO" dirty="0" err="1">
                <a:sym typeface="Wingdings" panose="05000000000000000000" pitchFamily="2" charset="2"/>
              </a:rPr>
              <a:t>then</a:t>
            </a:r>
            <a:r>
              <a:rPr lang="nb-NO" dirty="0">
                <a:sym typeface="Wingdings" panose="05000000000000000000" pitchFamily="2" charset="2"/>
              </a:rPr>
              <a:t> </a:t>
            </a:r>
            <a:r>
              <a:rPr lang="nb-NO" dirty="0" err="1">
                <a:sym typeface="Wingdings" panose="05000000000000000000" pitchFamily="2" charset="2"/>
              </a:rPr>
              <a:t>there</a:t>
            </a:r>
            <a:r>
              <a:rPr lang="nb-NO" dirty="0">
                <a:sym typeface="Wingdings" panose="05000000000000000000" pitchFamily="2" charset="2"/>
              </a:rPr>
              <a:t> </a:t>
            </a:r>
            <a:r>
              <a:rPr lang="nb-NO" dirty="0" err="1">
                <a:sym typeface="Wingdings" panose="05000000000000000000" pitchFamily="2" charset="2"/>
              </a:rPr>
              <a:t>might</a:t>
            </a:r>
            <a:r>
              <a:rPr lang="nb-NO" dirty="0">
                <a:sym typeface="Wingdings" panose="05000000000000000000" pitchFamily="2" charset="2"/>
              </a:rPr>
              <a:t> be </a:t>
            </a:r>
            <a:r>
              <a:rPr lang="nb-NO" dirty="0" err="1">
                <a:sym typeface="Wingdings" panose="05000000000000000000" pitchFamily="2" charset="2"/>
              </a:rPr>
              <a:t>no</a:t>
            </a:r>
            <a:r>
              <a:rPr lang="nb-NO" dirty="0">
                <a:sym typeface="Wingdings" panose="05000000000000000000" pitchFamily="2" charset="2"/>
              </a:rPr>
              <a:t> </a:t>
            </a:r>
            <a:r>
              <a:rPr lang="nb-NO" dirty="0" err="1">
                <a:sym typeface="Wingdings" panose="05000000000000000000" pitchFamily="2" charset="2"/>
              </a:rPr>
              <a:t>effect</a:t>
            </a:r>
            <a:r>
              <a:rPr lang="nb-NO" dirty="0">
                <a:sym typeface="Wingdings" panose="05000000000000000000" pitchFamily="2" charset="2"/>
              </a:rPr>
              <a:t> or </a:t>
            </a:r>
            <a:r>
              <a:rPr lang="nb-NO" dirty="0" err="1">
                <a:sym typeface="Wingdings" panose="05000000000000000000" pitchFamily="2" charset="2"/>
              </a:rPr>
              <a:t>even</a:t>
            </a:r>
            <a:r>
              <a:rPr lang="nb-NO" dirty="0">
                <a:sym typeface="Wingdings" panose="05000000000000000000" pitchFamily="2" charset="2"/>
              </a:rPr>
              <a:t> a negative </a:t>
            </a:r>
            <a:r>
              <a:rPr lang="nb-NO" dirty="0" err="1">
                <a:sym typeface="Wingdings" panose="05000000000000000000" pitchFamily="2" charset="2"/>
              </a:rPr>
              <a:t>effect</a:t>
            </a:r>
            <a:r>
              <a:rPr lang="nb-NO" dirty="0">
                <a:sym typeface="Wingdings" panose="05000000000000000000" pitchFamily="2" charset="2"/>
              </a:rPr>
              <a:t>. (</a:t>
            </a:r>
            <a:r>
              <a:rPr lang="nb-NO" dirty="0" err="1">
                <a:sym typeface="Wingdings" panose="05000000000000000000" pitchFamily="2" charset="2"/>
              </a:rPr>
              <a:t>Lefcheck</a:t>
            </a:r>
            <a:r>
              <a:rPr lang="nb-NO" dirty="0">
                <a:sym typeface="Wingdings" panose="05000000000000000000" pitchFamily="2" charset="2"/>
              </a:rPr>
              <a:t> and </a:t>
            </a:r>
            <a:r>
              <a:rPr lang="nb-NO" dirty="0" err="1">
                <a:sym typeface="Wingdings" panose="05000000000000000000" pitchFamily="2" charset="2"/>
              </a:rPr>
              <a:t>Duffy</a:t>
            </a:r>
            <a:r>
              <a:rPr lang="nb-NO" dirty="0">
                <a:sym typeface="Wingdings" panose="05000000000000000000" pitchFamily="2" charset="2"/>
              </a:rPr>
              <a:t> 2015)</a:t>
            </a:r>
            <a:endParaRPr lang="sv-FI" dirty="0"/>
          </a:p>
        </p:txBody>
      </p:sp>
      <p:grpSp>
        <p:nvGrpSpPr>
          <p:cNvPr id="3" name="Group 2"/>
          <p:cNvGrpSpPr/>
          <p:nvPr/>
        </p:nvGrpSpPr>
        <p:grpSpPr>
          <a:xfrm>
            <a:off x="5564141" y="1170775"/>
            <a:ext cx="1747834" cy="1529370"/>
            <a:chOff x="1300643" y="1041268"/>
            <a:chExt cx="1747834" cy="1529370"/>
          </a:xfrm>
        </p:grpSpPr>
        <p:sp>
          <p:nvSpPr>
            <p:cNvPr id="4" name="Oval 3"/>
            <p:cNvSpPr/>
            <p:nvPr/>
          </p:nvSpPr>
          <p:spPr>
            <a:xfrm>
              <a:off x="1300643" y="206084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5" name="Oval 4"/>
            <p:cNvSpPr/>
            <p:nvPr/>
          </p:nvSpPr>
          <p:spPr>
            <a:xfrm>
              <a:off x="2544421" y="2052391"/>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1623120" y="1041268"/>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7" name="Straight Arrow Connector 6"/>
            <p:cNvCxnSpPr/>
            <p:nvPr/>
          </p:nvCxnSpPr>
          <p:spPr>
            <a:xfrm flipV="1">
              <a:off x="1767136" y="1613890"/>
              <a:ext cx="99568" cy="44695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733936" y="1627872"/>
              <a:ext cx="17164" cy="35059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Down Arrow 8"/>
          <p:cNvSpPr/>
          <p:nvPr/>
        </p:nvSpPr>
        <p:spPr>
          <a:xfrm rot="10800000">
            <a:off x="7864456" y="1272519"/>
            <a:ext cx="57606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0" name="Group 9"/>
          <p:cNvGrpSpPr/>
          <p:nvPr/>
        </p:nvGrpSpPr>
        <p:grpSpPr>
          <a:xfrm>
            <a:off x="9095422" y="1318468"/>
            <a:ext cx="1671735" cy="1311723"/>
            <a:chOff x="5925020" y="620688"/>
            <a:chExt cx="3042916" cy="2387619"/>
          </a:xfrm>
        </p:grpSpPr>
        <p:cxnSp>
          <p:nvCxnSpPr>
            <p:cNvPr id="11" name="Straight Connector 1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9774" y="980730"/>
              <a:ext cx="1422490" cy="13543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5" name="TextBox 1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16" name="Oval 15"/>
          <p:cNvSpPr/>
          <p:nvPr/>
        </p:nvSpPr>
        <p:spPr>
          <a:xfrm>
            <a:off x="4955188" y="218189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17" name="Oval 16"/>
          <p:cNvSpPr/>
          <p:nvPr/>
        </p:nvSpPr>
        <p:spPr>
          <a:xfrm>
            <a:off x="7361362" y="218189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18" name="Oval 17"/>
          <p:cNvSpPr/>
          <p:nvPr/>
        </p:nvSpPr>
        <p:spPr>
          <a:xfrm>
            <a:off x="6182365" y="2202016"/>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cxnSp>
        <p:nvCxnSpPr>
          <p:cNvPr id="19" name="Straight Arrow Connector 18"/>
          <p:cNvCxnSpPr/>
          <p:nvPr/>
        </p:nvCxnSpPr>
        <p:spPr>
          <a:xfrm flipV="1">
            <a:off x="5297455" y="1705988"/>
            <a:ext cx="588317" cy="41660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302980" y="1771997"/>
            <a:ext cx="131413" cy="36718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209554" y="1753737"/>
            <a:ext cx="263053" cy="3854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762513" y="1199375"/>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38" name="Straight Arrow Connector 37"/>
          <p:cNvCxnSpPr/>
          <p:nvPr/>
        </p:nvCxnSpPr>
        <p:spPr>
          <a:xfrm flipH="1" flipV="1">
            <a:off x="6447806" y="1680565"/>
            <a:ext cx="390172" cy="45862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470189" y="1425671"/>
            <a:ext cx="209932" cy="2859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52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964" y="862695"/>
            <a:ext cx="4905512" cy="4247317"/>
          </a:xfrm>
          <a:prstGeom prst="rect">
            <a:avLst/>
          </a:prstGeom>
        </p:spPr>
        <p:txBody>
          <a:bodyPr wrap="square">
            <a:spAutoFit/>
          </a:bodyPr>
          <a:lstStyle/>
          <a:p>
            <a:r>
              <a:rPr lang="nb-NO" b="1" dirty="0"/>
              <a:t>Species </a:t>
            </a:r>
            <a:r>
              <a:rPr lang="nb-NO" b="1" dirty="0" err="1"/>
              <a:t>composition</a:t>
            </a:r>
            <a:r>
              <a:rPr lang="nb-NO" b="1" dirty="0"/>
              <a:t> or beta </a:t>
            </a:r>
            <a:r>
              <a:rPr lang="nb-NO" b="1" dirty="0" err="1"/>
              <a:t>diversity</a:t>
            </a:r>
            <a:endParaRPr lang="nb-NO" b="1" dirty="0"/>
          </a:p>
          <a:p>
            <a:endParaRPr lang="nb-NO" b="1" dirty="0"/>
          </a:p>
          <a:p>
            <a:r>
              <a:rPr lang="nb-NO" dirty="0"/>
              <a:t>The </a:t>
            </a:r>
            <a:r>
              <a:rPr lang="nb-NO" dirty="0" err="1"/>
              <a:t>composition</a:t>
            </a:r>
            <a:r>
              <a:rPr lang="nb-NO" dirty="0"/>
              <a:t> </a:t>
            </a:r>
            <a:r>
              <a:rPr lang="nb-NO" dirty="0" err="1"/>
              <a:t>of</a:t>
            </a:r>
            <a:r>
              <a:rPr lang="nb-NO" dirty="0"/>
              <a:t> species in a </a:t>
            </a:r>
            <a:r>
              <a:rPr lang="nb-NO" dirty="0" err="1"/>
              <a:t>community</a:t>
            </a:r>
            <a:r>
              <a:rPr lang="nb-NO" dirty="0"/>
              <a:t> </a:t>
            </a:r>
            <a:r>
              <a:rPr lang="nb-NO" dirty="0" err="1"/>
              <a:t>might</a:t>
            </a:r>
            <a:r>
              <a:rPr lang="nb-NO" dirty="0"/>
              <a:t> </a:t>
            </a:r>
            <a:r>
              <a:rPr lang="nb-NO" dirty="0" err="1"/>
              <a:t>affect</a:t>
            </a:r>
            <a:r>
              <a:rPr lang="nb-NO" dirty="0"/>
              <a:t> </a:t>
            </a:r>
            <a:r>
              <a:rPr lang="nb-NO" dirty="0" err="1"/>
              <a:t>ecosystem</a:t>
            </a:r>
            <a:r>
              <a:rPr lang="nb-NO" dirty="0"/>
              <a:t> </a:t>
            </a:r>
            <a:r>
              <a:rPr lang="nb-NO" dirty="0" err="1"/>
              <a:t>functioning</a:t>
            </a:r>
            <a:r>
              <a:rPr lang="nb-NO" dirty="0"/>
              <a:t> </a:t>
            </a:r>
            <a:r>
              <a:rPr lang="nb-NO" dirty="0" err="1"/>
              <a:t>through</a:t>
            </a:r>
            <a:r>
              <a:rPr lang="nb-NO" dirty="0"/>
              <a:t> </a:t>
            </a:r>
            <a:r>
              <a:rPr lang="nb-NO" dirty="0" err="1"/>
              <a:t>the</a:t>
            </a:r>
            <a:r>
              <a:rPr lang="nb-NO" dirty="0"/>
              <a:t> </a:t>
            </a:r>
            <a:r>
              <a:rPr lang="nb-NO" dirty="0" err="1"/>
              <a:t>specific</a:t>
            </a:r>
            <a:r>
              <a:rPr lang="nb-NO" dirty="0"/>
              <a:t> </a:t>
            </a:r>
            <a:r>
              <a:rPr lang="nb-NO" dirty="0" err="1"/>
              <a:t>attributes</a:t>
            </a:r>
            <a:r>
              <a:rPr lang="nb-NO" dirty="0"/>
              <a:t>/</a:t>
            </a:r>
            <a:r>
              <a:rPr lang="nb-NO" dirty="0" err="1"/>
              <a:t>traits</a:t>
            </a:r>
            <a:r>
              <a:rPr lang="nb-NO" dirty="0"/>
              <a:t> </a:t>
            </a:r>
            <a:r>
              <a:rPr lang="nb-NO" dirty="0" err="1"/>
              <a:t>that</a:t>
            </a:r>
            <a:r>
              <a:rPr lang="nb-NO" dirty="0"/>
              <a:t> species </a:t>
            </a:r>
            <a:r>
              <a:rPr lang="nb-NO" dirty="0" err="1"/>
              <a:t>confer</a:t>
            </a:r>
            <a:r>
              <a:rPr lang="nb-NO" dirty="0"/>
              <a:t>. </a:t>
            </a:r>
            <a:r>
              <a:rPr lang="nb-NO" dirty="0" err="1"/>
              <a:t>Depending</a:t>
            </a:r>
            <a:r>
              <a:rPr lang="nb-NO" dirty="0"/>
              <a:t> </a:t>
            </a:r>
            <a:r>
              <a:rPr lang="nb-NO" dirty="0" err="1"/>
              <a:t>on</a:t>
            </a:r>
            <a:r>
              <a:rPr lang="nb-NO" dirty="0"/>
              <a:t> </a:t>
            </a:r>
            <a:r>
              <a:rPr lang="nb-NO" dirty="0" err="1"/>
              <a:t>the</a:t>
            </a:r>
            <a:r>
              <a:rPr lang="nb-NO" dirty="0"/>
              <a:t> </a:t>
            </a:r>
            <a:r>
              <a:rPr lang="nb-NO" dirty="0" err="1"/>
              <a:t>identiy</a:t>
            </a:r>
            <a:r>
              <a:rPr lang="nb-NO" dirty="0"/>
              <a:t> and </a:t>
            </a:r>
            <a:r>
              <a:rPr lang="nb-NO" dirty="0" err="1"/>
              <a:t>attributes</a:t>
            </a:r>
            <a:r>
              <a:rPr lang="nb-NO" dirty="0"/>
              <a:t> </a:t>
            </a:r>
            <a:r>
              <a:rPr lang="nb-NO" dirty="0" err="1"/>
              <a:t>of</a:t>
            </a:r>
            <a:r>
              <a:rPr lang="nb-NO" dirty="0"/>
              <a:t> species </a:t>
            </a:r>
            <a:r>
              <a:rPr lang="nb-NO" dirty="0" err="1"/>
              <a:t>gained</a:t>
            </a:r>
            <a:r>
              <a:rPr lang="nb-NO" dirty="0"/>
              <a:t> or lost in a </a:t>
            </a:r>
            <a:r>
              <a:rPr lang="nb-NO" dirty="0" err="1"/>
              <a:t>community</a:t>
            </a:r>
            <a:r>
              <a:rPr lang="nb-NO" dirty="0"/>
              <a:t>, </a:t>
            </a:r>
            <a:r>
              <a:rPr lang="nb-NO" dirty="0" err="1"/>
              <a:t>the</a:t>
            </a:r>
            <a:r>
              <a:rPr lang="nb-NO" dirty="0"/>
              <a:t> </a:t>
            </a:r>
            <a:r>
              <a:rPr lang="nb-NO" dirty="0" err="1"/>
              <a:t>affect</a:t>
            </a:r>
            <a:r>
              <a:rPr lang="nb-NO" dirty="0"/>
              <a:t> </a:t>
            </a:r>
            <a:r>
              <a:rPr lang="nb-NO" dirty="0" err="1"/>
              <a:t>on</a:t>
            </a:r>
            <a:r>
              <a:rPr lang="nb-NO" dirty="0"/>
              <a:t> </a:t>
            </a:r>
            <a:r>
              <a:rPr lang="nb-NO" dirty="0" err="1"/>
              <a:t>functioning</a:t>
            </a:r>
            <a:r>
              <a:rPr lang="nb-NO" dirty="0"/>
              <a:t> </a:t>
            </a:r>
            <a:r>
              <a:rPr lang="nb-NO" dirty="0" err="1"/>
              <a:t>may</a:t>
            </a:r>
            <a:r>
              <a:rPr lang="nb-NO" dirty="0"/>
              <a:t> be </a:t>
            </a:r>
            <a:r>
              <a:rPr lang="nb-NO" dirty="0" err="1"/>
              <a:t>either</a:t>
            </a:r>
            <a:r>
              <a:rPr lang="nb-NO" dirty="0"/>
              <a:t> be positive, </a:t>
            </a:r>
            <a:r>
              <a:rPr lang="nb-NO" dirty="0" err="1"/>
              <a:t>nagative</a:t>
            </a:r>
            <a:r>
              <a:rPr lang="nb-NO" dirty="0"/>
              <a:t> or </a:t>
            </a:r>
            <a:r>
              <a:rPr lang="nb-NO" dirty="0" err="1"/>
              <a:t>neutral</a:t>
            </a:r>
            <a:r>
              <a:rPr lang="nb-NO" dirty="0"/>
              <a:t>. </a:t>
            </a:r>
          </a:p>
          <a:p>
            <a:r>
              <a:rPr lang="nb-NO" dirty="0"/>
              <a:t>Species </a:t>
            </a:r>
            <a:r>
              <a:rPr lang="nb-NO" dirty="0" err="1"/>
              <a:t>composition</a:t>
            </a:r>
            <a:r>
              <a:rPr lang="nb-NO" dirty="0"/>
              <a:t> has </a:t>
            </a:r>
            <a:r>
              <a:rPr lang="nb-NO" dirty="0" err="1"/>
              <a:t>many</a:t>
            </a:r>
            <a:r>
              <a:rPr lang="nb-NO" dirty="0"/>
              <a:t> </a:t>
            </a:r>
            <a:r>
              <a:rPr lang="nb-NO" dirty="0" err="1"/>
              <a:t>indirect</a:t>
            </a:r>
            <a:r>
              <a:rPr lang="nb-NO" dirty="0"/>
              <a:t> </a:t>
            </a:r>
            <a:r>
              <a:rPr lang="nb-NO" dirty="0" err="1"/>
              <a:t>effects</a:t>
            </a:r>
            <a:r>
              <a:rPr lang="nb-NO" dirty="0"/>
              <a:t> </a:t>
            </a:r>
            <a:r>
              <a:rPr lang="nb-NO" dirty="0" err="1"/>
              <a:t>on</a:t>
            </a:r>
            <a:r>
              <a:rPr lang="nb-NO" dirty="0"/>
              <a:t> </a:t>
            </a:r>
            <a:r>
              <a:rPr lang="nb-NO" dirty="0" err="1"/>
              <a:t>functoning</a:t>
            </a:r>
            <a:r>
              <a:rPr lang="nb-NO" dirty="0"/>
              <a:t> </a:t>
            </a:r>
            <a:r>
              <a:rPr lang="nb-NO" dirty="0" err="1"/>
              <a:t>mediated</a:t>
            </a:r>
            <a:r>
              <a:rPr lang="nb-NO" dirty="0"/>
              <a:t> </a:t>
            </a:r>
            <a:r>
              <a:rPr lang="nb-NO" dirty="0" err="1"/>
              <a:t>through</a:t>
            </a:r>
            <a:r>
              <a:rPr lang="nb-NO" dirty="0"/>
              <a:t> </a:t>
            </a:r>
            <a:r>
              <a:rPr lang="nb-NO" dirty="0" err="1"/>
              <a:t>changes</a:t>
            </a:r>
            <a:r>
              <a:rPr lang="nb-NO" dirty="0"/>
              <a:t> in </a:t>
            </a:r>
            <a:r>
              <a:rPr lang="nb-NO" dirty="0" err="1"/>
              <a:t>the</a:t>
            </a:r>
            <a:r>
              <a:rPr lang="nb-NO" dirty="0"/>
              <a:t> </a:t>
            </a:r>
            <a:r>
              <a:rPr lang="nb-NO" dirty="0" err="1"/>
              <a:t>trait</a:t>
            </a:r>
            <a:r>
              <a:rPr lang="nb-NO" dirty="0"/>
              <a:t> </a:t>
            </a:r>
            <a:r>
              <a:rPr lang="nb-NO" dirty="0" err="1"/>
              <a:t>composition</a:t>
            </a:r>
            <a:r>
              <a:rPr lang="nb-NO" dirty="0"/>
              <a:t>, species </a:t>
            </a:r>
            <a:r>
              <a:rPr lang="nb-NO" dirty="0" err="1"/>
              <a:t>evenness</a:t>
            </a:r>
            <a:r>
              <a:rPr lang="nb-NO" dirty="0"/>
              <a:t>/</a:t>
            </a:r>
            <a:r>
              <a:rPr lang="nb-NO" dirty="0" err="1"/>
              <a:t>domiance</a:t>
            </a:r>
            <a:r>
              <a:rPr lang="nb-NO" dirty="0"/>
              <a:t> and </a:t>
            </a:r>
            <a:r>
              <a:rPr lang="nb-NO" dirty="0" err="1"/>
              <a:t>food</a:t>
            </a:r>
            <a:r>
              <a:rPr lang="nb-NO" dirty="0"/>
              <a:t> web </a:t>
            </a:r>
            <a:r>
              <a:rPr lang="nb-NO" dirty="0" err="1"/>
              <a:t>structure</a:t>
            </a:r>
            <a:r>
              <a:rPr lang="nb-NO" dirty="0"/>
              <a:t> etc. </a:t>
            </a:r>
          </a:p>
          <a:p>
            <a:endParaRPr lang="nb-NO" dirty="0"/>
          </a:p>
          <a:p>
            <a:endParaRPr lang="nb-NO" b="1" dirty="0"/>
          </a:p>
          <a:p>
            <a:endParaRPr lang="nb-NO" b="1" dirty="0"/>
          </a:p>
        </p:txBody>
      </p:sp>
      <p:grpSp>
        <p:nvGrpSpPr>
          <p:cNvPr id="3" name="Group 2"/>
          <p:cNvGrpSpPr/>
          <p:nvPr/>
        </p:nvGrpSpPr>
        <p:grpSpPr>
          <a:xfrm>
            <a:off x="5735960" y="980728"/>
            <a:ext cx="1703863" cy="1455467"/>
            <a:chOff x="1242193" y="1119010"/>
            <a:chExt cx="1703863" cy="1455467"/>
          </a:xfrm>
        </p:grpSpPr>
        <p:sp>
          <p:nvSpPr>
            <p:cNvPr id="4" name="Oval 3"/>
            <p:cNvSpPr/>
            <p:nvPr/>
          </p:nvSpPr>
          <p:spPr>
            <a:xfrm>
              <a:off x="1242193" y="206084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5" name="Oval 4"/>
            <p:cNvSpPr/>
            <p:nvPr/>
          </p:nvSpPr>
          <p:spPr>
            <a:xfrm>
              <a:off x="2442000" y="2064687"/>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1919536" y="1119010"/>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7" name="Straight Arrow Connector 6"/>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Down Arrow 8"/>
          <p:cNvSpPr/>
          <p:nvPr/>
        </p:nvSpPr>
        <p:spPr>
          <a:xfrm rot="10800000">
            <a:off x="8121016" y="1079296"/>
            <a:ext cx="57606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0" name="Group 9"/>
          <p:cNvGrpSpPr/>
          <p:nvPr/>
        </p:nvGrpSpPr>
        <p:grpSpPr>
          <a:xfrm>
            <a:off x="9264352" y="1079296"/>
            <a:ext cx="1671735" cy="1311723"/>
            <a:chOff x="5925020" y="620688"/>
            <a:chExt cx="3042916" cy="2387619"/>
          </a:xfrm>
        </p:grpSpPr>
        <p:cxnSp>
          <p:nvCxnSpPr>
            <p:cNvPr id="11" name="Straight Connector 1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9774" y="980730"/>
              <a:ext cx="1422490" cy="13543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5" name="TextBox 1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17" name="Oval 16"/>
          <p:cNvSpPr/>
          <p:nvPr/>
        </p:nvSpPr>
        <p:spPr>
          <a:xfrm>
            <a:off x="6312024" y="1916832"/>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cxnSp>
        <p:nvCxnSpPr>
          <p:cNvPr id="18" name="Straight Arrow Connector 17"/>
          <p:cNvCxnSpPr/>
          <p:nvPr/>
        </p:nvCxnSpPr>
        <p:spPr>
          <a:xfrm flipV="1">
            <a:off x="6639059" y="1526185"/>
            <a:ext cx="17888" cy="3286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900737" y="1277098"/>
            <a:ext cx="763035" cy="7440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00737" y="1649116"/>
            <a:ext cx="875783" cy="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36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441" y="692696"/>
            <a:ext cx="5364915" cy="3970318"/>
          </a:xfrm>
          <a:prstGeom prst="rect">
            <a:avLst/>
          </a:prstGeom>
          <a:noFill/>
        </p:spPr>
        <p:txBody>
          <a:bodyPr wrap="square" rtlCol="0">
            <a:spAutoFit/>
          </a:bodyPr>
          <a:lstStyle/>
          <a:p>
            <a:r>
              <a:rPr lang="nb-NO" b="1" dirty="0" err="1"/>
              <a:t>Evenness</a:t>
            </a:r>
            <a:r>
              <a:rPr lang="nb-NO" b="1" dirty="0"/>
              <a:t> (or </a:t>
            </a:r>
            <a:r>
              <a:rPr lang="nb-NO" b="1" dirty="0" err="1"/>
              <a:t>dominance</a:t>
            </a:r>
            <a:r>
              <a:rPr lang="nb-NO" b="1" dirty="0"/>
              <a:t>)  </a:t>
            </a:r>
          </a:p>
          <a:p>
            <a:endParaRPr lang="nb-NO" b="1" dirty="0"/>
          </a:p>
          <a:p>
            <a:r>
              <a:rPr lang="nb-NO" dirty="0" err="1"/>
              <a:t>Low</a:t>
            </a:r>
            <a:r>
              <a:rPr lang="nb-NO" dirty="0"/>
              <a:t> </a:t>
            </a:r>
            <a:r>
              <a:rPr lang="nb-NO" dirty="0" err="1"/>
              <a:t>food</a:t>
            </a:r>
            <a:r>
              <a:rPr lang="nb-NO" dirty="0"/>
              <a:t> web </a:t>
            </a:r>
            <a:r>
              <a:rPr lang="nb-NO" dirty="0" err="1"/>
              <a:t>evenness</a:t>
            </a:r>
            <a:r>
              <a:rPr lang="nb-NO" dirty="0"/>
              <a:t> and </a:t>
            </a:r>
            <a:r>
              <a:rPr lang="nb-NO" dirty="0" err="1"/>
              <a:t>large</a:t>
            </a:r>
            <a:r>
              <a:rPr lang="nb-NO" dirty="0"/>
              <a:t> and </a:t>
            </a:r>
            <a:r>
              <a:rPr lang="nb-NO" dirty="0" err="1"/>
              <a:t>numerically</a:t>
            </a:r>
            <a:r>
              <a:rPr lang="nb-NO" dirty="0"/>
              <a:t> abundant species </a:t>
            </a:r>
            <a:r>
              <a:rPr lang="nb-NO" dirty="0" err="1"/>
              <a:t>may</a:t>
            </a:r>
            <a:r>
              <a:rPr lang="nb-NO" dirty="0"/>
              <a:t> </a:t>
            </a:r>
            <a:r>
              <a:rPr lang="nb-NO" dirty="0" err="1"/>
              <a:t>promote</a:t>
            </a:r>
            <a:r>
              <a:rPr lang="nb-NO" dirty="0"/>
              <a:t> </a:t>
            </a:r>
            <a:r>
              <a:rPr lang="nb-NO" dirty="0" err="1"/>
              <a:t>biomass</a:t>
            </a:r>
            <a:r>
              <a:rPr lang="nb-NO" dirty="0"/>
              <a:t> </a:t>
            </a:r>
            <a:r>
              <a:rPr lang="nb-NO" dirty="0" err="1"/>
              <a:t>production</a:t>
            </a:r>
            <a:r>
              <a:rPr lang="nb-NO" dirty="0"/>
              <a:t> via </a:t>
            </a:r>
            <a:r>
              <a:rPr lang="nb-NO" dirty="0" err="1"/>
              <a:t>the</a:t>
            </a:r>
            <a:r>
              <a:rPr lang="nb-NO" dirty="0"/>
              <a:t> </a:t>
            </a:r>
            <a:r>
              <a:rPr lang="nb-NO" dirty="0" err="1"/>
              <a:t>selection</a:t>
            </a:r>
            <a:r>
              <a:rPr lang="nb-NO" dirty="0"/>
              <a:t> </a:t>
            </a:r>
            <a:r>
              <a:rPr lang="nb-NO" dirty="0" err="1"/>
              <a:t>effect</a:t>
            </a:r>
            <a:r>
              <a:rPr lang="nb-NO" dirty="0"/>
              <a:t> (</a:t>
            </a:r>
            <a:r>
              <a:rPr lang="nb-NO" dirty="0" err="1"/>
              <a:t>Maureaud</a:t>
            </a:r>
            <a:r>
              <a:rPr lang="nb-NO" dirty="0"/>
              <a:t> et al. 2019).</a:t>
            </a:r>
          </a:p>
          <a:p>
            <a:r>
              <a:rPr lang="nb-NO" dirty="0"/>
              <a:t>«</a:t>
            </a:r>
            <a:r>
              <a:rPr lang="nb-NO" dirty="0" err="1"/>
              <a:t>Abundance</a:t>
            </a:r>
            <a:r>
              <a:rPr lang="nb-NO" dirty="0"/>
              <a:t> </a:t>
            </a:r>
            <a:r>
              <a:rPr lang="nb-NO" dirty="0" err="1"/>
              <a:t>of</a:t>
            </a:r>
            <a:r>
              <a:rPr lang="nb-NO" dirty="0"/>
              <a:t> </a:t>
            </a:r>
            <a:r>
              <a:rPr lang="nb-NO" dirty="0" err="1"/>
              <a:t>common</a:t>
            </a:r>
            <a:r>
              <a:rPr lang="nb-NO" dirty="0"/>
              <a:t> species, not species </a:t>
            </a:r>
            <a:r>
              <a:rPr lang="nb-NO" dirty="0" err="1"/>
              <a:t>richness</a:t>
            </a:r>
            <a:r>
              <a:rPr lang="nb-NO" dirty="0"/>
              <a:t>, drives </a:t>
            </a:r>
            <a:r>
              <a:rPr lang="nb-NO" dirty="0" err="1"/>
              <a:t>delivery</a:t>
            </a:r>
            <a:r>
              <a:rPr lang="nb-NO" dirty="0"/>
              <a:t> </a:t>
            </a:r>
            <a:r>
              <a:rPr lang="nb-NO" dirty="0" err="1"/>
              <a:t>of</a:t>
            </a:r>
            <a:r>
              <a:rPr lang="nb-NO" dirty="0"/>
              <a:t> a real-</a:t>
            </a:r>
            <a:r>
              <a:rPr lang="nb-NO" dirty="0" err="1"/>
              <a:t>world</a:t>
            </a:r>
            <a:r>
              <a:rPr lang="nb-NO" dirty="0"/>
              <a:t> </a:t>
            </a:r>
            <a:r>
              <a:rPr lang="nb-NO" dirty="0" err="1"/>
              <a:t>ecosystem</a:t>
            </a:r>
            <a:r>
              <a:rPr lang="nb-NO" dirty="0"/>
              <a:t> service» (</a:t>
            </a:r>
            <a:r>
              <a:rPr lang="nb-NO" dirty="0" err="1"/>
              <a:t>Winfree</a:t>
            </a:r>
            <a:r>
              <a:rPr lang="nb-NO" dirty="0"/>
              <a:t> et al. 2015).</a:t>
            </a:r>
          </a:p>
          <a:p>
            <a:endParaRPr lang="nb-NO" b="1" dirty="0"/>
          </a:p>
          <a:p>
            <a:r>
              <a:rPr lang="nb-NO" b="1" dirty="0"/>
              <a:t> </a:t>
            </a:r>
          </a:p>
          <a:p>
            <a:endParaRPr lang="nb-NO" dirty="0"/>
          </a:p>
          <a:p>
            <a:endParaRPr lang="en-US" dirty="0">
              <a:sym typeface="Wingdings" panose="05000000000000000000" pitchFamily="2" charset="2"/>
            </a:endParaRPr>
          </a:p>
          <a:p>
            <a:endParaRPr lang="en-US" dirty="0">
              <a:sym typeface="Wingdings" panose="05000000000000000000" pitchFamily="2" charset="2"/>
            </a:endParaRPr>
          </a:p>
          <a:p>
            <a:endParaRPr lang="sv-FI" dirty="0"/>
          </a:p>
        </p:txBody>
      </p:sp>
      <p:grpSp>
        <p:nvGrpSpPr>
          <p:cNvPr id="3" name="Group 2"/>
          <p:cNvGrpSpPr/>
          <p:nvPr/>
        </p:nvGrpSpPr>
        <p:grpSpPr>
          <a:xfrm>
            <a:off x="5888936" y="597784"/>
            <a:ext cx="1736651" cy="2355881"/>
            <a:chOff x="1107137" y="736066"/>
            <a:chExt cx="1736651" cy="2355881"/>
          </a:xfrm>
        </p:grpSpPr>
        <p:sp>
          <p:nvSpPr>
            <p:cNvPr id="4" name="Oval 3"/>
            <p:cNvSpPr/>
            <p:nvPr/>
          </p:nvSpPr>
          <p:spPr>
            <a:xfrm>
              <a:off x="1107137" y="1909423"/>
              <a:ext cx="1169222" cy="11825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5" name="Oval 4"/>
            <p:cNvSpPr/>
            <p:nvPr/>
          </p:nvSpPr>
          <p:spPr>
            <a:xfrm>
              <a:off x="2442000" y="2064687"/>
              <a:ext cx="401788" cy="40635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1722024" y="736066"/>
              <a:ext cx="895603" cy="90579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7" name="Straight Arrow Connector 6"/>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Down Arrow 8"/>
          <p:cNvSpPr/>
          <p:nvPr/>
        </p:nvSpPr>
        <p:spPr>
          <a:xfrm>
            <a:off x="8573455" y="1027303"/>
            <a:ext cx="790411" cy="13203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0" name="Group 9"/>
          <p:cNvGrpSpPr/>
          <p:nvPr/>
        </p:nvGrpSpPr>
        <p:grpSpPr>
          <a:xfrm>
            <a:off x="9595911" y="1050680"/>
            <a:ext cx="1671735" cy="1311723"/>
            <a:chOff x="5925020" y="620688"/>
            <a:chExt cx="3042916" cy="2387619"/>
          </a:xfrm>
        </p:grpSpPr>
        <p:cxnSp>
          <p:nvCxnSpPr>
            <p:cNvPr id="11" name="Straight Connector 1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6075" y="886571"/>
              <a:ext cx="1712186" cy="16533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5" name="TextBox 1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16" name="Oval 15"/>
          <p:cNvSpPr/>
          <p:nvPr/>
        </p:nvSpPr>
        <p:spPr>
          <a:xfrm>
            <a:off x="7811990" y="1922566"/>
            <a:ext cx="405584" cy="41019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cxnSp>
        <p:nvCxnSpPr>
          <p:cNvPr id="17" name="Straight Arrow Connector 16"/>
          <p:cNvCxnSpPr/>
          <p:nvPr/>
        </p:nvCxnSpPr>
        <p:spPr>
          <a:xfrm flipH="1" flipV="1">
            <a:off x="7278688" y="1340768"/>
            <a:ext cx="681238" cy="51403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21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617" y="822782"/>
            <a:ext cx="5364915" cy="4801314"/>
          </a:xfrm>
          <a:prstGeom prst="rect">
            <a:avLst/>
          </a:prstGeom>
          <a:noFill/>
        </p:spPr>
        <p:txBody>
          <a:bodyPr wrap="square" rtlCol="0">
            <a:spAutoFit/>
          </a:bodyPr>
          <a:lstStyle/>
          <a:p>
            <a:r>
              <a:rPr lang="nb-NO" b="1" dirty="0"/>
              <a:t>Food web </a:t>
            </a:r>
            <a:r>
              <a:rPr lang="nb-NO" b="1" dirty="0" err="1"/>
              <a:t>biomass</a:t>
            </a:r>
            <a:endParaRPr lang="nb-NO" b="1" dirty="0"/>
          </a:p>
          <a:p>
            <a:endParaRPr lang="nb-NO" b="1" dirty="0"/>
          </a:p>
          <a:p>
            <a:r>
              <a:rPr lang="nb-NO" dirty="0" err="1"/>
              <a:t>Biomass</a:t>
            </a:r>
            <a:r>
              <a:rPr lang="nb-NO" dirty="0"/>
              <a:t> </a:t>
            </a:r>
            <a:r>
              <a:rPr lang="nb-NO" dirty="0" err="1"/>
              <a:t>scales</a:t>
            </a:r>
            <a:r>
              <a:rPr lang="nb-NO" dirty="0"/>
              <a:t> </a:t>
            </a:r>
            <a:r>
              <a:rPr lang="nb-NO" dirty="0" err="1"/>
              <a:t>positively</a:t>
            </a:r>
            <a:r>
              <a:rPr lang="nb-NO" dirty="0"/>
              <a:t> </a:t>
            </a:r>
            <a:r>
              <a:rPr lang="nb-NO" dirty="0" err="1"/>
              <a:t>with</a:t>
            </a:r>
            <a:r>
              <a:rPr lang="nb-NO" dirty="0"/>
              <a:t> </a:t>
            </a:r>
            <a:r>
              <a:rPr lang="nb-NO" dirty="0" err="1"/>
              <a:t>ecosystem</a:t>
            </a:r>
            <a:r>
              <a:rPr lang="nb-NO" dirty="0"/>
              <a:t> </a:t>
            </a:r>
            <a:r>
              <a:rPr lang="nb-NO" dirty="0" err="1"/>
              <a:t>funtioning</a:t>
            </a:r>
            <a:r>
              <a:rPr lang="nb-NO" dirty="0"/>
              <a:t> </a:t>
            </a:r>
            <a:r>
              <a:rPr lang="nb-NO" dirty="0" err="1"/>
              <a:t>because</a:t>
            </a:r>
            <a:r>
              <a:rPr lang="nb-NO" dirty="0"/>
              <a:t> species </a:t>
            </a:r>
            <a:r>
              <a:rPr lang="nb-NO" dirty="0" err="1"/>
              <a:t>biomass</a:t>
            </a:r>
            <a:r>
              <a:rPr lang="nb-NO" dirty="0"/>
              <a:t> </a:t>
            </a:r>
            <a:r>
              <a:rPr lang="nb-NO" dirty="0" err="1"/>
              <a:t>increases</a:t>
            </a:r>
            <a:r>
              <a:rPr lang="nb-NO" dirty="0"/>
              <a:t> </a:t>
            </a:r>
            <a:r>
              <a:rPr lang="nb-NO" dirty="0" err="1"/>
              <a:t>energetic</a:t>
            </a:r>
            <a:r>
              <a:rPr lang="nb-NO" dirty="0"/>
              <a:t> </a:t>
            </a:r>
            <a:r>
              <a:rPr lang="nb-NO" dirty="0" err="1"/>
              <a:t>demands</a:t>
            </a:r>
            <a:r>
              <a:rPr lang="nb-NO" dirty="0"/>
              <a:t> (Barnes et al. 2016, </a:t>
            </a:r>
            <a:r>
              <a:rPr lang="nb-NO" dirty="0" err="1"/>
              <a:t>Maureaud</a:t>
            </a:r>
            <a:r>
              <a:rPr lang="nb-NO" dirty="0"/>
              <a:t> et al. 2019).</a:t>
            </a:r>
          </a:p>
          <a:p>
            <a:endParaRPr lang="nb-NO" dirty="0"/>
          </a:p>
          <a:p>
            <a:r>
              <a:rPr lang="nb-NO" dirty="0" err="1"/>
              <a:t>Some</a:t>
            </a:r>
            <a:r>
              <a:rPr lang="nb-NO" dirty="0"/>
              <a:t> </a:t>
            </a:r>
            <a:r>
              <a:rPr lang="nb-NO" dirty="0" err="1"/>
              <a:t>people</a:t>
            </a:r>
            <a:r>
              <a:rPr lang="nb-NO" dirty="0"/>
              <a:t> </a:t>
            </a:r>
            <a:r>
              <a:rPr lang="nb-NO" dirty="0" err="1"/>
              <a:t>also</a:t>
            </a:r>
            <a:r>
              <a:rPr lang="nb-NO" dirty="0"/>
              <a:t> </a:t>
            </a:r>
            <a:r>
              <a:rPr lang="nb-NO" dirty="0" err="1"/>
              <a:t>use</a:t>
            </a:r>
            <a:r>
              <a:rPr lang="nb-NO" dirty="0"/>
              <a:t> </a:t>
            </a:r>
            <a:r>
              <a:rPr lang="nb-NO" dirty="0" err="1"/>
              <a:t>biomass</a:t>
            </a:r>
            <a:r>
              <a:rPr lang="nb-NO" dirty="0"/>
              <a:t> as a </a:t>
            </a:r>
            <a:r>
              <a:rPr lang="nb-NO" dirty="0" err="1"/>
              <a:t>proxy</a:t>
            </a:r>
            <a:r>
              <a:rPr lang="nb-NO" dirty="0"/>
              <a:t> </a:t>
            </a:r>
            <a:r>
              <a:rPr lang="nb-NO" dirty="0" err="1"/>
              <a:t>of</a:t>
            </a:r>
            <a:r>
              <a:rPr lang="nb-NO" dirty="0"/>
              <a:t> </a:t>
            </a:r>
            <a:r>
              <a:rPr lang="nb-NO" dirty="0" err="1"/>
              <a:t>prodution</a:t>
            </a:r>
            <a:r>
              <a:rPr lang="nb-NO" dirty="0"/>
              <a:t> and as a </a:t>
            </a:r>
            <a:r>
              <a:rPr lang="nb-NO" dirty="0" err="1"/>
              <a:t>measure</a:t>
            </a:r>
            <a:r>
              <a:rPr lang="nb-NO" dirty="0"/>
              <a:t> </a:t>
            </a:r>
            <a:r>
              <a:rPr lang="nb-NO" dirty="0" err="1"/>
              <a:t>of</a:t>
            </a:r>
            <a:r>
              <a:rPr lang="nb-NO" dirty="0"/>
              <a:t> </a:t>
            </a:r>
            <a:r>
              <a:rPr lang="nb-NO" dirty="0" err="1"/>
              <a:t>functioning</a:t>
            </a:r>
            <a:r>
              <a:rPr lang="nb-NO" dirty="0"/>
              <a:t>.</a:t>
            </a:r>
          </a:p>
          <a:p>
            <a:r>
              <a:rPr lang="nb-NO" dirty="0" err="1"/>
              <a:t>Since</a:t>
            </a:r>
            <a:r>
              <a:rPr lang="nb-NO" dirty="0"/>
              <a:t> </a:t>
            </a:r>
            <a:r>
              <a:rPr lang="nb-NO" dirty="0" err="1"/>
              <a:t>biomass</a:t>
            </a:r>
            <a:r>
              <a:rPr lang="nb-NO" dirty="0"/>
              <a:t> is an </a:t>
            </a:r>
            <a:r>
              <a:rPr lang="nb-NO" dirty="0" err="1"/>
              <a:t>important</a:t>
            </a:r>
            <a:r>
              <a:rPr lang="nb-NO" dirty="0"/>
              <a:t> driver in </a:t>
            </a:r>
            <a:r>
              <a:rPr lang="nb-NO" dirty="0" err="1"/>
              <a:t>the</a:t>
            </a:r>
            <a:r>
              <a:rPr lang="nb-NO" dirty="0"/>
              <a:t> </a:t>
            </a:r>
            <a:r>
              <a:rPr lang="nb-NO" dirty="0" err="1"/>
              <a:t>fluxweb</a:t>
            </a:r>
            <a:r>
              <a:rPr lang="nb-NO" dirty="0"/>
              <a:t>. I </a:t>
            </a:r>
            <a:r>
              <a:rPr lang="nb-NO" dirty="0" err="1"/>
              <a:t>wonder</a:t>
            </a:r>
            <a:r>
              <a:rPr lang="nb-NO" dirty="0"/>
              <a:t> </a:t>
            </a:r>
            <a:r>
              <a:rPr lang="nb-NO" dirty="0" err="1"/>
              <a:t>whether</a:t>
            </a:r>
            <a:r>
              <a:rPr lang="nb-NO" dirty="0"/>
              <a:t> </a:t>
            </a:r>
            <a:r>
              <a:rPr lang="nb-NO" dirty="0" err="1"/>
              <a:t>including</a:t>
            </a:r>
            <a:r>
              <a:rPr lang="nb-NO" dirty="0"/>
              <a:t> it as a </a:t>
            </a:r>
            <a:r>
              <a:rPr lang="nb-NO" dirty="0" err="1"/>
              <a:t>seperate</a:t>
            </a:r>
            <a:r>
              <a:rPr lang="nb-NO" dirty="0"/>
              <a:t> </a:t>
            </a:r>
            <a:r>
              <a:rPr lang="nb-NO" dirty="0" err="1"/>
              <a:t>component</a:t>
            </a:r>
            <a:r>
              <a:rPr lang="nb-NO" dirty="0"/>
              <a:t> is a </a:t>
            </a:r>
            <a:r>
              <a:rPr lang="nb-NO" dirty="0" err="1"/>
              <a:t>good</a:t>
            </a:r>
            <a:r>
              <a:rPr lang="nb-NO" dirty="0"/>
              <a:t> </a:t>
            </a:r>
            <a:r>
              <a:rPr lang="nb-NO" dirty="0" err="1"/>
              <a:t>idea</a:t>
            </a:r>
            <a:r>
              <a:rPr lang="nb-NO" dirty="0"/>
              <a:t>. </a:t>
            </a:r>
          </a:p>
          <a:p>
            <a:endParaRPr lang="nb-NO" b="1" dirty="0"/>
          </a:p>
          <a:p>
            <a:r>
              <a:rPr lang="nb-NO" b="1" dirty="0"/>
              <a:t> </a:t>
            </a:r>
          </a:p>
          <a:p>
            <a:endParaRPr lang="nb-NO" dirty="0"/>
          </a:p>
          <a:p>
            <a:endParaRPr lang="en-US" dirty="0">
              <a:sym typeface="Wingdings" panose="05000000000000000000" pitchFamily="2" charset="2"/>
            </a:endParaRPr>
          </a:p>
          <a:p>
            <a:endParaRPr lang="en-US" dirty="0">
              <a:sym typeface="Wingdings" panose="05000000000000000000" pitchFamily="2" charset="2"/>
            </a:endParaRPr>
          </a:p>
          <a:p>
            <a:endParaRPr lang="sv-FI" dirty="0"/>
          </a:p>
        </p:txBody>
      </p:sp>
      <p:grpSp>
        <p:nvGrpSpPr>
          <p:cNvPr id="3" name="Group 2"/>
          <p:cNvGrpSpPr/>
          <p:nvPr/>
        </p:nvGrpSpPr>
        <p:grpSpPr>
          <a:xfrm>
            <a:off x="6034389" y="469737"/>
            <a:ext cx="2158773" cy="2455207"/>
            <a:chOff x="1143595" y="592542"/>
            <a:chExt cx="2158773" cy="2455207"/>
          </a:xfrm>
        </p:grpSpPr>
        <p:sp>
          <p:nvSpPr>
            <p:cNvPr id="4" name="Oval 3"/>
            <p:cNvSpPr/>
            <p:nvPr/>
          </p:nvSpPr>
          <p:spPr>
            <a:xfrm>
              <a:off x="1143595" y="2076479"/>
              <a:ext cx="960345" cy="971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5" name="Oval 4"/>
            <p:cNvSpPr/>
            <p:nvPr/>
          </p:nvSpPr>
          <p:spPr>
            <a:xfrm>
              <a:off x="2442000" y="2064686"/>
              <a:ext cx="860368" cy="8701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1636930" y="592542"/>
              <a:ext cx="1007927" cy="10193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7" name="Straight Arrow Connector 6"/>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Down Arrow 8"/>
          <p:cNvSpPr/>
          <p:nvPr/>
        </p:nvSpPr>
        <p:spPr>
          <a:xfrm rot="10800000">
            <a:off x="8428459" y="980727"/>
            <a:ext cx="82970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0" name="Group 9"/>
          <p:cNvGrpSpPr/>
          <p:nvPr/>
        </p:nvGrpSpPr>
        <p:grpSpPr>
          <a:xfrm>
            <a:off x="9595911" y="1050680"/>
            <a:ext cx="1671735" cy="1311723"/>
            <a:chOff x="5925020" y="620688"/>
            <a:chExt cx="3042916" cy="2387619"/>
          </a:xfrm>
        </p:grpSpPr>
        <p:cxnSp>
          <p:nvCxnSpPr>
            <p:cNvPr id="11" name="Straight Connector 1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9774" y="980730"/>
              <a:ext cx="1422490" cy="13543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5" name="TextBox 1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Tree>
    <p:extLst>
      <p:ext uri="{BB962C8B-B14F-4D97-AF65-F5344CB8AC3E}">
        <p14:creationId xmlns:p14="http://schemas.microsoft.com/office/powerpoint/2010/main" val="4282221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09" y="549234"/>
            <a:ext cx="4824536" cy="5078313"/>
          </a:xfrm>
          <a:prstGeom prst="rect">
            <a:avLst/>
          </a:prstGeom>
          <a:noFill/>
        </p:spPr>
        <p:txBody>
          <a:bodyPr wrap="square" rtlCol="0">
            <a:spAutoFit/>
          </a:bodyPr>
          <a:lstStyle/>
          <a:p>
            <a:r>
              <a:rPr lang="en-US" b="1" dirty="0">
                <a:sym typeface="Wingdings" panose="05000000000000000000" pitchFamily="2" charset="2"/>
              </a:rPr>
              <a:t>Traits – measure of trait dominance</a:t>
            </a:r>
          </a:p>
          <a:p>
            <a:endParaRPr lang="nb-NO" dirty="0"/>
          </a:p>
          <a:p>
            <a:r>
              <a:rPr lang="en-US" b="1" dirty="0">
                <a:sym typeface="Wingdings" panose="05000000000000000000" pitchFamily="2" charset="2"/>
              </a:rPr>
              <a:t>Functional dispersion</a:t>
            </a:r>
            <a:r>
              <a:rPr lang="en-US" dirty="0">
                <a:sym typeface="Wingdings" panose="05000000000000000000" pitchFamily="2" charset="2"/>
              </a:rPr>
              <a:t>,</a:t>
            </a:r>
            <a:r>
              <a:rPr lang="en-US" dirty="0"/>
              <a:t> a measure of trait variability and</a:t>
            </a:r>
            <a:r>
              <a:rPr lang="en-US" dirty="0">
                <a:sym typeface="Wingdings" panose="05000000000000000000" pitchFamily="2" charset="2"/>
              </a:rPr>
              <a:t> a proxy for niche complementarity. Functional dispersion calculates the mean distance of species to community trait-mean centroid weighted by the relative abundance (FD package) (Barnes et al. 2016).</a:t>
            </a:r>
          </a:p>
          <a:p>
            <a:r>
              <a:rPr lang="en-US" dirty="0"/>
              <a:t>It is independent of species richness.</a:t>
            </a:r>
            <a:endParaRPr lang="en-US" dirty="0">
              <a:sym typeface="Wingdings" panose="05000000000000000000" pitchFamily="2" charset="2"/>
            </a:endParaRPr>
          </a:p>
          <a:p>
            <a:r>
              <a:rPr lang="en-US" dirty="0">
                <a:sym typeface="Wingdings" panose="05000000000000000000" pitchFamily="2" charset="2"/>
              </a:rPr>
              <a:t>Functional dispersion can account for species abundances by shifting the position of the centroid toward the more abundant species and  weighting distances of individual species by their relative abundances (</a:t>
            </a:r>
            <a:r>
              <a:rPr lang="en-US" dirty="0" err="1">
                <a:sym typeface="Wingdings" panose="05000000000000000000" pitchFamily="2" charset="2"/>
              </a:rPr>
              <a:t>LaLiberte</a:t>
            </a:r>
            <a:r>
              <a:rPr lang="en-US" dirty="0">
                <a:sym typeface="Wingdings" panose="05000000000000000000" pitchFamily="2" charset="2"/>
              </a:rPr>
              <a:t> and </a:t>
            </a:r>
            <a:r>
              <a:rPr lang="en-US" dirty="0" err="1">
                <a:sym typeface="Wingdings" panose="05000000000000000000" pitchFamily="2" charset="2"/>
              </a:rPr>
              <a:t>Lengendre</a:t>
            </a:r>
            <a:r>
              <a:rPr lang="en-US" dirty="0">
                <a:sym typeface="Wingdings" panose="05000000000000000000" pitchFamily="2" charset="2"/>
              </a:rPr>
              <a:t> 2010)</a:t>
            </a:r>
          </a:p>
          <a:p>
            <a:endParaRPr lang="en-US" dirty="0">
              <a:sym typeface="Wingdings" panose="05000000000000000000" pitchFamily="2" charset="2"/>
            </a:endParaRPr>
          </a:p>
          <a:p>
            <a:endParaRPr lang="en-US" dirty="0">
              <a:sym typeface="Wingdings" panose="05000000000000000000" pitchFamily="2" charset="2"/>
            </a:endParaRPr>
          </a:p>
          <a:p>
            <a:endParaRPr lang="sv-FI" dirty="0"/>
          </a:p>
        </p:txBody>
      </p:sp>
      <p:grpSp>
        <p:nvGrpSpPr>
          <p:cNvPr id="3" name="Group 2"/>
          <p:cNvGrpSpPr/>
          <p:nvPr/>
        </p:nvGrpSpPr>
        <p:grpSpPr>
          <a:xfrm>
            <a:off x="6220690" y="549234"/>
            <a:ext cx="1559847" cy="1455467"/>
            <a:chOff x="1386209" y="1119010"/>
            <a:chExt cx="1559847" cy="1455467"/>
          </a:xfrm>
        </p:grpSpPr>
        <p:sp>
          <p:nvSpPr>
            <p:cNvPr id="4" name="Oval 3"/>
            <p:cNvSpPr/>
            <p:nvPr/>
          </p:nvSpPr>
          <p:spPr>
            <a:xfrm>
              <a:off x="1386209" y="2060848"/>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5" name="Oval 4"/>
            <p:cNvSpPr/>
            <p:nvPr/>
          </p:nvSpPr>
          <p:spPr>
            <a:xfrm>
              <a:off x="2442000" y="2064687"/>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1919536" y="1119010"/>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7" name="Straight Arrow Connector 6"/>
            <p:cNvCxnSpPr/>
            <p:nvPr/>
          </p:nvCxnSpPr>
          <p:spPr>
            <a:xfrm flipV="1">
              <a:off x="1767136" y="1628800"/>
              <a:ext cx="216024" cy="432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27159" y="1628800"/>
              <a:ext cx="227046" cy="41902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Down Arrow 8"/>
          <p:cNvSpPr/>
          <p:nvPr/>
        </p:nvSpPr>
        <p:spPr>
          <a:xfrm rot="10800000">
            <a:off x="8188261" y="654135"/>
            <a:ext cx="576064" cy="132031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0" name="Group 9"/>
          <p:cNvGrpSpPr/>
          <p:nvPr/>
        </p:nvGrpSpPr>
        <p:grpSpPr>
          <a:xfrm>
            <a:off x="9739680" y="671126"/>
            <a:ext cx="1671735" cy="1311723"/>
            <a:chOff x="5925020" y="620688"/>
            <a:chExt cx="3042916" cy="2387619"/>
          </a:xfrm>
        </p:grpSpPr>
        <p:cxnSp>
          <p:nvCxnSpPr>
            <p:cNvPr id="11" name="Straight Connector 10"/>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9774" y="980730"/>
              <a:ext cx="1422490" cy="13543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5" name="TextBox 14"/>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16" name="TextBox 15"/>
          <p:cNvSpPr txBox="1"/>
          <p:nvPr/>
        </p:nvSpPr>
        <p:spPr>
          <a:xfrm>
            <a:off x="6106264" y="2432910"/>
            <a:ext cx="5305151" cy="1754326"/>
          </a:xfrm>
          <a:prstGeom prst="rect">
            <a:avLst/>
          </a:prstGeom>
          <a:noFill/>
        </p:spPr>
        <p:txBody>
          <a:bodyPr wrap="square" rtlCol="0">
            <a:spAutoFit/>
          </a:bodyPr>
          <a:lstStyle/>
          <a:p>
            <a:r>
              <a:rPr lang="en-US" dirty="0">
                <a:sym typeface="Wingdings" panose="05000000000000000000" pitchFamily="2" charset="2"/>
              </a:rPr>
              <a:t>High complementarity in traits  high resource use –&gt; high fluxes</a:t>
            </a:r>
          </a:p>
          <a:p>
            <a:endParaRPr lang="nb-NO" dirty="0"/>
          </a:p>
          <a:p>
            <a:r>
              <a:rPr lang="nb-NO" dirty="0" err="1"/>
              <a:t>However</a:t>
            </a:r>
            <a:r>
              <a:rPr lang="nb-NO" dirty="0"/>
              <a:t>, in </a:t>
            </a:r>
            <a:r>
              <a:rPr lang="nb-NO" dirty="0" err="1"/>
              <a:t>productive</a:t>
            </a:r>
            <a:r>
              <a:rPr lang="nb-NO" dirty="0"/>
              <a:t> systems </a:t>
            </a:r>
            <a:r>
              <a:rPr lang="nb-NO" dirty="0" err="1"/>
              <a:t>low</a:t>
            </a:r>
            <a:r>
              <a:rPr lang="nb-NO" dirty="0"/>
              <a:t> </a:t>
            </a:r>
            <a:r>
              <a:rPr lang="nb-NO" dirty="0" err="1"/>
              <a:t>complementarity</a:t>
            </a:r>
            <a:r>
              <a:rPr lang="nb-NO" dirty="0"/>
              <a:t> and </a:t>
            </a:r>
            <a:r>
              <a:rPr lang="nb-NO" dirty="0" err="1"/>
              <a:t>trait</a:t>
            </a:r>
            <a:r>
              <a:rPr lang="nb-NO" dirty="0"/>
              <a:t> </a:t>
            </a:r>
            <a:r>
              <a:rPr lang="nb-NO" dirty="0" err="1"/>
              <a:t>dominance</a:t>
            </a:r>
            <a:r>
              <a:rPr lang="nb-NO" dirty="0"/>
              <a:t> </a:t>
            </a:r>
            <a:r>
              <a:rPr lang="nb-NO" dirty="0" err="1"/>
              <a:t>could</a:t>
            </a:r>
            <a:r>
              <a:rPr lang="nb-NO" dirty="0"/>
              <a:t> have a positive </a:t>
            </a:r>
            <a:r>
              <a:rPr lang="nb-NO" dirty="0" err="1"/>
              <a:t>effect</a:t>
            </a:r>
            <a:r>
              <a:rPr lang="nb-NO" dirty="0"/>
              <a:t> </a:t>
            </a:r>
            <a:r>
              <a:rPr lang="nb-NO" dirty="0" err="1"/>
              <a:t>on</a:t>
            </a:r>
            <a:r>
              <a:rPr lang="nb-NO" dirty="0"/>
              <a:t> </a:t>
            </a:r>
            <a:r>
              <a:rPr lang="nb-NO" dirty="0" err="1"/>
              <a:t>fluxes</a:t>
            </a:r>
            <a:r>
              <a:rPr lang="nb-NO" dirty="0"/>
              <a:t> </a:t>
            </a:r>
            <a:endParaRPr lang="sv-FI" dirty="0"/>
          </a:p>
        </p:txBody>
      </p:sp>
      <p:sp>
        <p:nvSpPr>
          <p:cNvPr id="17" name="Down Arrow 16"/>
          <p:cNvSpPr/>
          <p:nvPr/>
        </p:nvSpPr>
        <p:spPr>
          <a:xfrm>
            <a:off x="8970351" y="680543"/>
            <a:ext cx="576064" cy="13203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spTree>
    <p:extLst>
      <p:ext uri="{BB962C8B-B14F-4D97-AF65-F5344CB8AC3E}">
        <p14:creationId xmlns:p14="http://schemas.microsoft.com/office/powerpoint/2010/main" val="32890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356" y="116632"/>
            <a:ext cx="11593288" cy="6309420"/>
          </a:xfrm>
          <a:prstGeom prst="rect">
            <a:avLst/>
          </a:prstGeom>
          <a:noFill/>
        </p:spPr>
        <p:txBody>
          <a:bodyPr wrap="square" rtlCol="0">
            <a:spAutoFit/>
          </a:bodyPr>
          <a:lstStyle/>
          <a:p>
            <a:r>
              <a:rPr lang="nb-NO" sz="2400" b="1" dirty="0" err="1"/>
              <a:t>Background</a:t>
            </a:r>
            <a:endParaRPr lang="nb-NO" sz="2400" b="1" dirty="0"/>
          </a:p>
          <a:p>
            <a:pPr marL="342900" indent="-342900">
              <a:buFont typeface="Arial" panose="020B0604020202020204" pitchFamily="34" charset="0"/>
              <a:buChar char="•"/>
            </a:pPr>
            <a:endParaRPr lang="nb-NO" sz="2000" u="sng" dirty="0"/>
          </a:p>
          <a:p>
            <a:pPr marL="342900" indent="-342900">
              <a:buFont typeface="Arial" panose="020B0604020202020204" pitchFamily="34" charset="0"/>
              <a:buChar char="•"/>
            </a:pPr>
            <a:r>
              <a:rPr lang="nb-NO" sz="2000" dirty="0" err="1"/>
              <a:t>Rooted</a:t>
            </a:r>
            <a:r>
              <a:rPr lang="nb-NO" sz="2000" dirty="0"/>
              <a:t> in </a:t>
            </a:r>
            <a:r>
              <a:rPr lang="nb-NO" sz="2000" dirty="0" err="1"/>
              <a:t>experimental</a:t>
            </a:r>
            <a:r>
              <a:rPr lang="nb-NO" sz="2000" dirty="0"/>
              <a:t> studies, </a:t>
            </a:r>
            <a:r>
              <a:rPr lang="nb-NO" sz="2000" dirty="0" err="1"/>
              <a:t>there</a:t>
            </a:r>
            <a:r>
              <a:rPr lang="nb-NO" sz="2000" dirty="0"/>
              <a:t> is a </a:t>
            </a:r>
            <a:r>
              <a:rPr lang="nb-NO" sz="2000" dirty="0" err="1"/>
              <a:t>common</a:t>
            </a:r>
            <a:r>
              <a:rPr lang="nb-NO" sz="2000" dirty="0"/>
              <a:t> </a:t>
            </a:r>
            <a:r>
              <a:rPr lang="nb-NO" sz="2000" dirty="0" err="1"/>
              <a:t>believe</a:t>
            </a:r>
            <a:r>
              <a:rPr lang="nb-NO" sz="2000" dirty="0"/>
              <a:t> </a:t>
            </a:r>
            <a:r>
              <a:rPr lang="nb-NO" sz="2000" dirty="0" err="1"/>
              <a:t>that</a:t>
            </a:r>
            <a:r>
              <a:rPr lang="nb-NO" sz="2000" dirty="0"/>
              <a:t> </a:t>
            </a:r>
            <a:r>
              <a:rPr lang="nb-NO" sz="2000" b="1" dirty="0"/>
              <a:t>species </a:t>
            </a:r>
            <a:r>
              <a:rPr lang="nb-NO" sz="2000" b="1" dirty="0" err="1"/>
              <a:t>richness</a:t>
            </a:r>
            <a:r>
              <a:rPr lang="nb-NO" sz="2000" b="1" dirty="0"/>
              <a:t> </a:t>
            </a:r>
            <a:r>
              <a:rPr lang="nb-NO" sz="2000" b="1" dirty="0" err="1"/>
              <a:t>enhances</a:t>
            </a:r>
            <a:r>
              <a:rPr lang="nb-NO" sz="2000" b="1" dirty="0"/>
              <a:t> </a:t>
            </a:r>
            <a:r>
              <a:rPr lang="nb-NO" sz="2000" b="1" dirty="0" err="1"/>
              <a:t>ecosystem</a:t>
            </a:r>
            <a:r>
              <a:rPr lang="nb-NO" sz="2000" b="1" dirty="0"/>
              <a:t> </a:t>
            </a:r>
            <a:r>
              <a:rPr lang="nb-NO" sz="2000" b="1" dirty="0" err="1"/>
              <a:t>functioning</a:t>
            </a:r>
            <a:r>
              <a:rPr lang="nb-NO" sz="2000" b="1" dirty="0"/>
              <a:t> </a:t>
            </a:r>
            <a:r>
              <a:rPr lang="nb-NO" sz="2000" dirty="0"/>
              <a:t>(</a:t>
            </a:r>
            <a:r>
              <a:rPr lang="nb-NO" sz="2000" dirty="0" err="1"/>
              <a:t>Tilman</a:t>
            </a:r>
            <a:r>
              <a:rPr lang="nb-NO" sz="2000" dirty="0"/>
              <a:t>, </a:t>
            </a:r>
            <a:r>
              <a:rPr lang="nb-NO" sz="2000" dirty="0" err="1"/>
              <a:t>Cardinale</a:t>
            </a:r>
            <a:r>
              <a:rPr lang="nb-NO" sz="2000" dirty="0"/>
              <a:t> etc.). </a:t>
            </a:r>
          </a:p>
          <a:p>
            <a:pPr marL="342900" indent="-342900">
              <a:buFont typeface="Arial" panose="020B0604020202020204" pitchFamily="34" charset="0"/>
              <a:buChar char="•"/>
            </a:pPr>
            <a:r>
              <a:rPr lang="nb-NO" sz="2000" dirty="0" err="1"/>
              <a:t>However</a:t>
            </a:r>
            <a:r>
              <a:rPr lang="nb-NO" sz="2000" dirty="0"/>
              <a:t>, </a:t>
            </a:r>
            <a:r>
              <a:rPr lang="nb-NO" sz="2000" dirty="0" err="1"/>
              <a:t>this</a:t>
            </a:r>
            <a:r>
              <a:rPr lang="nb-NO" sz="2000" dirty="0"/>
              <a:t> </a:t>
            </a:r>
            <a:r>
              <a:rPr lang="nb-NO" sz="2000" dirty="0" err="1"/>
              <a:t>relationship</a:t>
            </a:r>
            <a:r>
              <a:rPr lang="nb-NO" sz="2000" dirty="0"/>
              <a:t> </a:t>
            </a:r>
            <a:r>
              <a:rPr lang="nb-NO" sz="2000" dirty="0" err="1"/>
              <a:t>does</a:t>
            </a:r>
            <a:r>
              <a:rPr lang="nb-NO" sz="2000" dirty="0"/>
              <a:t> not </a:t>
            </a:r>
            <a:r>
              <a:rPr lang="nb-NO" sz="2000" dirty="0" err="1"/>
              <a:t>necessarily</a:t>
            </a:r>
            <a:r>
              <a:rPr lang="nb-NO" sz="2000" dirty="0"/>
              <a:t> </a:t>
            </a:r>
            <a:r>
              <a:rPr lang="nb-NO" sz="2000" dirty="0" err="1"/>
              <a:t>apply</a:t>
            </a:r>
            <a:r>
              <a:rPr lang="nb-NO" sz="2000" dirty="0"/>
              <a:t> to real-</a:t>
            </a:r>
            <a:r>
              <a:rPr lang="nb-NO" sz="2000" dirty="0" err="1"/>
              <a:t>world</a:t>
            </a:r>
            <a:r>
              <a:rPr lang="nb-NO" sz="2000" dirty="0"/>
              <a:t> </a:t>
            </a:r>
            <a:r>
              <a:rPr lang="nb-NO" sz="2000" dirty="0" err="1"/>
              <a:t>field</a:t>
            </a:r>
            <a:r>
              <a:rPr lang="nb-NO" sz="2000" dirty="0"/>
              <a:t> studies </a:t>
            </a:r>
            <a:r>
              <a:rPr lang="nb-NO" sz="2000" dirty="0" err="1"/>
              <a:t>with</a:t>
            </a:r>
            <a:r>
              <a:rPr lang="nb-NO" sz="2000" dirty="0"/>
              <a:t> «</a:t>
            </a:r>
            <a:r>
              <a:rPr lang="nb-NO" sz="2000" dirty="0" err="1"/>
              <a:t>realistic</a:t>
            </a:r>
            <a:r>
              <a:rPr lang="nb-NO" sz="2000" dirty="0"/>
              <a:t>» species </a:t>
            </a:r>
            <a:r>
              <a:rPr lang="nb-NO" sz="2000" dirty="0" err="1"/>
              <a:t>abundances</a:t>
            </a:r>
            <a:r>
              <a:rPr lang="nb-NO" sz="2000" dirty="0"/>
              <a:t> (</a:t>
            </a:r>
            <a:r>
              <a:rPr lang="nb-NO" sz="2000" dirty="0" err="1"/>
              <a:t>Winfree</a:t>
            </a:r>
            <a:r>
              <a:rPr lang="nb-NO" sz="2000" dirty="0"/>
              <a:t> et al. 2015), </a:t>
            </a:r>
            <a:r>
              <a:rPr lang="nb-NO" sz="2000" dirty="0" err="1"/>
              <a:t>where</a:t>
            </a:r>
            <a:r>
              <a:rPr lang="nb-NO" sz="2000" dirty="0"/>
              <a:t> </a:t>
            </a:r>
            <a:r>
              <a:rPr lang="nb-NO" sz="2000" b="1" dirty="0" err="1"/>
              <a:t>dominance</a:t>
            </a:r>
            <a:r>
              <a:rPr lang="nb-NO" sz="2000" b="1" dirty="0"/>
              <a:t> (</a:t>
            </a:r>
            <a:r>
              <a:rPr lang="nb-NO" sz="2000" b="1" dirty="0" err="1"/>
              <a:t>biomass</a:t>
            </a:r>
            <a:r>
              <a:rPr lang="nb-NO" sz="2000" b="1" dirty="0"/>
              <a:t>) or </a:t>
            </a:r>
            <a:r>
              <a:rPr lang="nb-NO" sz="2000" b="1" dirty="0" err="1"/>
              <a:t>functional</a:t>
            </a:r>
            <a:r>
              <a:rPr lang="nb-NO" sz="2000" b="1" dirty="0"/>
              <a:t> </a:t>
            </a:r>
            <a:r>
              <a:rPr lang="nb-NO" sz="2000" b="1" dirty="0" err="1"/>
              <a:t>importance</a:t>
            </a:r>
            <a:r>
              <a:rPr lang="nb-NO" sz="2000" b="1" dirty="0"/>
              <a:t> </a:t>
            </a:r>
            <a:r>
              <a:rPr lang="nb-NO" sz="2000" b="1" dirty="0" err="1"/>
              <a:t>of</a:t>
            </a:r>
            <a:r>
              <a:rPr lang="nb-NO" sz="2000" b="1" dirty="0"/>
              <a:t> </a:t>
            </a:r>
            <a:r>
              <a:rPr lang="nb-NO" sz="2000" b="1" dirty="0" err="1"/>
              <a:t>common</a:t>
            </a:r>
            <a:r>
              <a:rPr lang="nb-NO" sz="2000" b="1" dirty="0"/>
              <a:t> species have </a:t>
            </a:r>
            <a:r>
              <a:rPr lang="nb-NO" sz="2000" b="1" dirty="0" err="1"/>
              <a:t>been</a:t>
            </a:r>
            <a:r>
              <a:rPr lang="nb-NO" sz="2000" b="1" dirty="0"/>
              <a:t> </a:t>
            </a:r>
            <a:r>
              <a:rPr lang="nb-NO" sz="2000" b="1" dirty="0" err="1"/>
              <a:t>identified</a:t>
            </a:r>
            <a:r>
              <a:rPr lang="nb-NO" sz="2000" b="1" dirty="0"/>
              <a:t> as a </a:t>
            </a:r>
            <a:r>
              <a:rPr lang="nb-NO" sz="2000" b="1" dirty="0" err="1"/>
              <a:t>main</a:t>
            </a:r>
            <a:r>
              <a:rPr lang="nb-NO" sz="2000" b="1" dirty="0"/>
              <a:t> driver </a:t>
            </a:r>
            <a:r>
              <a:rPr lang="nb-NO" sz="2000" b="1" dirty="0" err="1"/>
              <a:t>of</a:t>
            </a:r>
            <a:r>
              <a:rPr lang="nb-NO" sz="2000" b="1" dirty="0"/>
              <a:t> </a:t>
            </a:r>
            <a:r>
              <a:rPr lang="nb-NO" sz="2000" b="1" dirty="0" err="1"/>
              <a:t>ecosystem</a:t>
            </a:r>
            <a:r>
              <a:rPr lang="nb-NO" sz="2000" b="1" dirty="0"/>
              <a:t> </a:t>
            </a:r>
            <a:r>
              <a:rPr lang="nb-NO" sz="2000" b="1" dirty="0" err="1"/>
              <a:t>functioning</a:t>
            </a:r>
            <a:r>
              <a:rPr lang="nb-NO" sz="2000" b="1" dirty="0"/>
              <a:t> </a:t>
            </a:r>
            <a:r>
              <a:rPr lang="nb-NO" sz="2000" dirty="0"/>
              <a:t>(</a:t>
            </a:r>
            <a:r>
              <a:rPr lang="nb-NO" sz="2000" dirty="0" err="1"/>
              <a:t>Maureaud</a:t>
            </a:r>
            <a:r>
              <a:rPr lang="nb-NO" sz="2000" dirty="0"/>
              <a:t> et al. 2019). </a:t>
            </a:r>
          </a:p>
          <a:p>
            <a:pPr marL="342900" indent="-342900">
              <a:buFont typeface="Arial" panose="020B0604020202020204" pitchFamily="34" charset="0"/>
              <a:buChar char="•"/>
            </a:pPr>
            <a:r>
              <a:rPr lang="nb-NO" sz="2000" dirty="0"/>
              <a:t>Over </a:t>
            </a:r>
            <a:r>
              <a:rPr lang="nb-NO" sz="2000" dirty="0" err="1"/>
              <a:t>the</a:t>
            </a:r>
            <a:r>
              <a:rPr lang="nb-NO" sz="2000" dirty="0"/>
              <a:t> </a:t>
            </a:r>
            <a:r>
              <a:rPr lang="nb-NO" sz="2000" dirty="0" err="1"/>
              <a:t>years</a:t>
            </a:r>
            <a:r>
              <a:rPr lang="nb-NO" sz="2000" dirty="0"/>
              <a:t> BEF studies have </a:t>
            </a:r>
            <a:r>
              <a:rPr lang="nb-NO" sz="2000" dirty="0" err="1"/>
              <a:t>derived</a:t>
            </a:r>
            <a:r>
              <a:rPr lang="nb-NO" sz="2000" dirty="0"/>
              <a:t> at contrasting </a:t>
            </a:r>
            <a:r>
              <a:rPr lang="nb-NO" sz="2000" dirty="0" err="1"/>
              <a:t>patterns</a:t>
            </a:r>
            <a:r>
              <a:rPr lang="nb-NO" sz="2000" dirty="0"/>
              <a:t> and different </a:t>
            </a:r>
            <a:r>
              <a:rPr lang="nb-NO" sz="2000" dirty="0" err="1"/>
              <a:t>conclusions</a:t>
            </a:r>
            <a:r>
              <a:rPr lang="nb-NO" sz="2000" dirty="0"/>
              <a:t> </a:t>
            </a:r>
            <a:r>
              <a:rPr lang="nb-NO" sz="2000" dirty="0" err="1"/>
              <a:t>about</a:t>
            </a:r>
            <a:r>
              <a:rPr lang="nb-NO" sz="2000" dirty="0"/>
              <a:t> </a:t>
            </a:r>
            <a:r>
              <a:rPr lang="nb-NO" sz="2000" dirty="0" err="1"/>
              <a:t>the</a:t>
            </a:r>
            <a:r>
              <a:rPr lang="nb-NO" sz="2000" dirty="0"/>
              <a:t> BEF </a:t>
            </a:r>
            <a:r>
              <a:rPr lang="nb-NO" sz="2000" dirty="0" err="1"/>
              <a:t>realtionships</a:t>
            </a:r>
            <a:r>
              <a:rPr lang="nb-NO" sz="2000" dirty="0"/>
              <a:t>. </a:t>
            </a:r>
          </a:p>
          <a:p>
            <a:pPr marL="342900" indent="-342900">
              <a:buFont typeface="Arial" panose="020B0604020202020204" pitchFamily="34" charset="0"/>
              <a:buChar char="•"/>
            </a:pPr>
            <a:r>
              <a:rPr lang="nb-NO" sz="2000" dirty="0" err="1"/>
              <a:t>Theoretical</a:t>
            </a:r>
            <a:r>
              <a:rPr lang="nb-NO" sz="2000" dirty="0"/>
              <a:t> studies have </a:t>
            </a:r>
            <a:r>
              <a:rPr lang="nb-NO" sz="2000" dirty="0" err="1"/>
              <a:t>highlighted</a:t>
            </a:r>
            <a:r>
              <a:rPr lang="nb-NO" sz="2000" dirty="0"/>
              <a:t> «</a:t>
            </a:r>
            <a:r>
              <a:rPr lang="nb-NO" sz="2000" b="1" dirty="0" err="1"/>
              <a:t>the</a:t>
            </a:r>
            <a:r>
              <a:rPr lang="nb-NO" sz="2000" b="1" dirty="0"/>
              <a:t> </a:t>
            </a:r>
            <a:r>
              <a:rPr lang="nb-NO" sz="2000" b="1" dirty="0" err="1"/>
              <a:t>selection</a:t>
            </a:r>
            <a:r>
              <a:rPr lang="nb-NO" sz="2000" b="1" dirty="0"/>
              <a:t> </a:t>
            </a:r>
            <a:r>
              <a:rPr lang="nb-NO" sz="2000" b="1" dirty="0" err="1"/>
              <a:t>effect</a:t>
            </a:r>
            <a:r>
              <a:rPr lang="nb-NO" sz="2000" b="1" dirty="0"/>
              <a:t> and </a:t>
            </a:r>
            <a:r>
              <a:rPr lang="nb-NO" sz="2000" b="1" dirty="0" err="1"/>
              <a:t>complementarity</a:t>
            </a:r>
            <a:r>
              <a:rPr lang="nb-NO" sz="2000" dirty="0"/>
              <a:t>» as </a:t>
            </a:r>
            <a:r>
              <a:rPr lang="nb-NO" sz="2000" dirty="0" err="1"/>
              <a:t>mechanisms</a:t>
            </a:r>
            <a:r>
              <a:rPr lang="nb-NO" sz="2000" dirty="0"/>
              <a:t> </a:t>
            </a:r>
            <a:r>
              <a:rPr lang="nb-NO" sz="2000" dirty="0" err="1"/>
              <a:t>of</a:t>
            </a:r>
            <a:r>
              <a:rPr lang="nb-NO" sz="2000" dirty="0"/>
              <a:t> </a:t>
            </a:r>
            <a:r>
              <a:rPr lang="nb-NO" sz="2000" dirty="0" err="1"/>
              <a:t>ecosystem</a:t>
            </a:r>
            <a:r>
              <a:rPr lang="nb-NO" sz="2000" dirty="0"/>
              <a:t> </a:t>
            </a:r>
            <a:r>
              <a:rPr lang="nb-NO" sz="2000" dirty="0" err="1"/>
              <a:t>functioning</a:t>
            </a:r>
            <a:r>
              <a:rPr lang="nb-NO" sz="2000" dirty="0"/>
              <a:t> (</a:t>
            </a:r>
            <a:r>
              <a:rPr lang="nb-NO" sz="2000" dirty="0" err="1"/>
              <a:t>Loureau</a:t>
            </a:r>
            <a:r>
              <a:rPr lang="nb-NO" sz="2000" dirty="0"/>
              <a:t> and Hector 2001). </a:t>
            </a:r>
          </a:p>
          <a:p>
            <a:pPr marL="342900" indent="-342900">
              <a:buFont typeface="Arial" panose="020B0604020202020204" pitchFamily="34" charset="0"/>
              <a:buChar char="•"/>
            </a:pPr>
            <a:r>
              <a:rPr lang="nb-NO" sz="2000" dirty="0"/>
              <a:t>Food web </a:t>
            </a:r>
            <a:r>
              <a:rPr lang="nb-NO" sz="2000" dirty="0" err="1"/>
              <a:t>network</a:t>
            </a:r>
            <a:r>
              <a:rPr lang="nb-NO" sz="2000" dirty="0"/>
              <a:t> </a:t>
            </a:r>
            <a:r>
              <a:rPr lang="en-US" sz="2000" dirty="0"/>
              <a:t>studies emphasize the role of </a:t>
            </a:r>
            <a:r>
              <a:rPr lang="en-US" sz="2000" b="1" dirty="0"/>
              <a:t>species diet overlap (also a measure of niche complementarity) </a:t>
            </a:r>
            <a:r>
              <a:rPr lang="en-US" sz="2000" dirty="0"/>
              <a:t>for functioning (Duffy et al. 2007, </a:t>
            </a:r>
            <a:r>
              <a:rPr lang="en-US" sz="2000" dirty="0" err="1"/>
              <a:t>Poisot</a:t>
            </a:r>
            <a:r>
              <a:rPr lang="en-US" sz="2000" dirty="0"/>
              <a:t> et al. 2013), and empirical and experimental studies </a:t>
            </a:r>
            <a:r>
              <a:rPr lang="en-US" sz="2000" b="1" dirty="0"/>
              <a:t>biomass and species richness </a:t>
            </a:r>
            <a:r>
              <a:rPr lang="en-US" sz="2000" dirty="0"/>
              <a:t>(Barnes et al. 2016).</a:t>
            </a:r>
          </a:p>
          <a:p>
            <a:pPr marL="342900" indent="-342900">
              <a:buFont typeface="Arial" panose="020B0604020202020204" pitchFamily="34" charset="0"/>
              <a:buChar char="•"/>
            </a:pPr>
            <a:r>
              <a:rPr lang="nb-NO" sz="2000" dirty="0"/>
              <a:t>Due to </a:t>
            </a:r>
            <a:r>
              <a:rPr lang="nb-NO" sz="2000" dirty="0" err="1"/>
              <a:t>discrepancies</a:t>
            </a:r>
            <a:r>
              <a:rPr lang="nb-NO" sz="2000" dirty="0"/>
              <a:t> </a:t>
            </a:r>
            <a:r>
              <a:rPr lang="nb-NO" sz="2000" dirty="0" err="1"/>
              <a:t>among</a:t>
            </a:r>
            <a:r>
              <a:rPr lang="nb-NO" sz="2000" dirty="0"/>
              <a:t> studies, </a:t>
            </a:r>
            <a:r>
              <a:rPr lang="nb-NO" sz="2000" dirty="0" err="1"/>
              <a:t>the</a:t>
            </a:r>
            <a:r>
              <a:rPr lang="nb-NO" sz="2000" dirty="0"/>
              <a:t> </a:t>
            </a:r>
            <a:r>
              <a:rPr lang="nb-NO" sz="2000" dirty="0" err="1"/>
              <a:t>relationship</a:t>
            </a:r>
            <a:r>
              <a:rPr lang="nb-NO" sz="2000" dirty="0"/>
              <a:t>(s) </a:t>
            </a:r>
            <a:r>
              <a:rPr lang="nb-NO" sz="2000" dirty="0" err="1"/>
              <a:t>beteween</a:t>
            </a:r>
            <a:r>
              <a:rPr lang="nb-NO" sz="2000" dirty="0"/>
              <a:t> </a:t>
            </a:r>
            <a:r>
              <a:rPr lang="nb-NO" sz="2000" dirty="0" err="1"/>
              <a:t>biodiversity</a:t>
            </a:r>
            <a:r>
              <a:rPr lang="nb-NO" sz="2000" dirty="0"/>
              <a:t>, </a:t>
            </a:r>
            <a:r>
              <a:rPr lang="nb-NO" sz="2000" dirty="0" err="1"/>
              <a:t>food</a:t>
            </a:r>
            <a:r>
              <a:rPr lang="nb-NO" sz="2000" dirty="0"/>
              <a:t> web </a:t>
            </a:r>
            <a:r>
              <a:rPr lang="nb-NO" sz="2000" dirty="0" err="1"/>
              <a:t>structure</a:t>
            </a:r>
            <a:r>
              <a:rPr lang="nb-NO" sz="2000" dirty="0"/>
              <a:t> and </a:t>
            </a:r>
            <a:r>
              <a:rPr lang="nb-NO" sz="2000" dirty="0" err="1"/>
              <a:t>ecosystem</a:t>
            </a:r>
            <a:r>
              <a:rPr lang="nb-NO" sz="2000" dirty="0"/>
              <a:t> </a:t>
            </a:r>
            <a:r>
              <a:rPr lang="nb-NO" sz="2000" dirty="0" err="1"/>
              <a:t>functioning</a:t>
            </a:r>
            <a:r>
              <a:rPr lang="nb-NO" sz="2000" dirty="0"/>
              <a:t> </a:t>
            </a:r>
            <a:r>
              <a:rPr lang="nb-NO" sz="2000" dirty="0" err="1"/>
              <a:t>remain</a:t>
            </a:r>
            <a:r>
              <a:rPr lang="nb-NO" sz="2000" dirty="0"/>
              <a:t>(s) elusive and </a:t>
            </a:r>
            <a:r>
              <a:rPr lang="nb-NO" sz="2000" dirty="0" err="1"/>
              <a:t>debated</a:t>
            </a:r>
            <a:r>
              <a:rPr lang="nb-NO" sz="2000" dirty="0"/>
              <a:t>.</a:t>
            </a:r>
            <a:r>
              <a:rPr lang="en-US" sz="2000" dirty="0"/>
              <a:t> </a:t>
            </a:r>
          </a:p>
          <a:p>
            <a:pPr marL="342900" indent="-342900">
              <a:buFont typeface="Arial" panose="020B0604020202020204" pitchFamily="34" charset="0"/>
              <a:buChar char="•"/>
            </a:pPr>
            <a:r>
              <a:rPr lang="en-US" sz="2000" dirty="0"/>
              <a:t>In this study, we can investigate all these ecosystem components under one framework. Hopefully, we can help clarify some of the controversy, or “just” make a humble contribution to a more nuanced picture of the BEF relationships.</a:t>
            </a:r>
          </a:p>
          <a:p>
            <a:endParaRPr lang="en-US" sz="1600" dirty="0"/>
          </a:p>
        </p:txBody>
      </p:sp>
    </p:spTree>
    <p:extLst>
      <p:ext uri="{BB962C8B-B14F-4D97-AF65-F5344CB8AC3E}">
        <p14:creationId xmlns:p14="http://schemas.microsoft.com/office/powerpoint/2010/main" val="340766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344" y="404664"/>
            <a:ext cx="5046869" cy="3693319"/>
          </a:xfrm>
          <a:prstGeom prst="rect">
            <a:avLst/>
          </a:prstGeom>
          <a:noFill/>
        </p:spPr>
        <p:txBody>
          <a:bodyPr wrap="square" rtlCol="0">
            <a:spAutoFit/>
          </a:bodyPr>
          <a:lstStyle/>
          <a:p>
            <a:r>
              <a:rPr lang="en-US" b="1" dirty="0" err="1">
                <a:sym typeface="Wingdings" panose="05000000000000000000" pitchFamily="2" charset="2"/>
              </a:rPr>
              <a:t>Nestedness</a:t>
            </a:r>
            <a:r>
              <a:rPr lang="en-US" b="1" dirty="0">
                <a:sym typeface="Wingdings" panose="05000000000000000000" pitchFamily="2" charset="2"/>
              </a:rPr>
              <a:t> measure of species niche overlap (food web structure)</a:t>
            </a:r>
            <a:endParaRPr lang="nb-NO" b="1" dirty="0"/>
          </a:p>
          <a:p>
            <a:endParaRPr lang="nb-NO" dirty="0"/>
          </a:p>
          <a:p>
            <a:r>
              <a:rPr lang="nb-NO" b="1" dirty="0" err="1"/>
              <a:t>Niche</a:t>
            </a:r>
            <a:r>
              <a:rPr lang="nb-NO" b="1" dirty="0"/>
              <a:t> </a:t>
            </a:r>
            <a:r>
              <a:rPr lang="nb-NO" b="1" dirty="0" err="1"/>
              <a:t>overlap</a:t>
            </a:r>
            <a:r>
              <a:rPr lang="nb-NO" b="1" dirty="0"/>
              <a:t> </a:t>
            </a:r>
            <a:r>
              <a:rPr lang="nb-NO" dirty="0"/>
              <a:t>is a </a:t>
            </a:r>
            <a:r>
              <a:rPr lang="nb-NO" dirty="0" err="1"/>
              <a:t>proxy</a:t>
            </a:r>
            <a:r>
              <a:rPr lang="nb-NO" dirty="0"/>
              <a:t> for </a:t>
            </a:r>
            <a:r>
              <a:rPr lang="nb-NO" dirty="0" err="1"/>
              <a:t>competition</a:t>
            </a:r>
            <a:r>
              <a:rPr lang="nb-NO" dirty="0"/>
              <a:t> and </a:t>
            </a:r>
            <a:r>
              <a:rPr lang="nb-NO" dirty="0" err="1"/>
              <a:t>niche</a:t>
            </a:r>
            <a:r>
              <a:rPr lang="nb-NO" dirty="0"/>
              <a:t> </a:t>
            </a:r>
            <a:r>
              <a:rPr lang="nb-NO" dirty="0" err="1"/>
              <a:t>complementarity</a:t>
            </a:r>
            <a:r>
              <a:rPr lang="nb-NO" dirty="0"/>
              <a:t> </a:t>
            </a:r>
            <a:r>
              <a:rPr lang="nb-NO" dirty="0" err="1"/>
              <a:t>which</a:t>
            </a:r>
            <a:r>
              <a:rPr lang="nb-NO" dirty="0"/>
              <a:t> </a:t>
            </a:r>
            <a:r>
              <a:rPr lang="nb-NO" dirty="0" err="1"/>
              <a:t>describes</a:t>
            </a:r>
            <a:r>
              <a:rPr lang="en-US" dirty="0">
                <a:sym typeface="Wingdings" panose="05000000000000000000" pitchFamily="2" charset="2"/>
              </a:rPr>
              <a:t> overlap in resource use by different species (i.e. shared prey) high overlap in resource use = low complementarity = also high </a:t>
            </a:r>
            <a:r>
              <a:rPr lang="en-US" dirty="0" err="1">
                <a:sym typeface="Wingdings" panose="05000000000000000000" pitchFamily="2" charset="2"/>
              </a:rPr>
              <a:t>nestedness</a:t>
            </a:r>
            <a:r>
              <a:rPr lang="en-US" dirty="0">
                <a:sym typeface="Wingdings" panose="05000000000000000000" pitchFamily="2" charset="2"/>
              </a:rPr>
              <a:t>, and vice versa. </a:t>
            </a:r>
            <a:r>
              <a:rPr lang="en-US" b="1" dirty="0" err="1">
                <a:sym typeface="Wingdings" panose="05000000000000000000" pitchFamily="2" charset="2"/>
              </a:rPr>
              <a:t>Nestedness</a:t>
            </a:r>
            <a:r>
              <a:rPr lang="en-US" b="1" dirty="0">
                <a:sym typeface="Wingdings" panose="05000000000000000000" pitchFamily="2" charset="2"/>
              </a:rPr>
              <a:t> </a:t>
            </a:r>
            <a:r>
              <a:rPr lang="en-US" dirty="0">
                <a:sym typeface="Wingdings" panose="05000000000000000000" pitchFamily="2" charset="2"/>
              </a:rPr>
              <a:t>measures that can be used are e.g. NODF or NOS</a:t>
            </a:r>
          </a:p>
          <a:p>
            <a:endParaRPr lang="en-US" dirty="0">
              <a:sym typeface="Wingdings" panose="05000000000000000000" pitchFamily="2" charset="2"/>
            </a:endParaRPr>
          </a:p>
          <a:p>
            <a:endParaRPr lang="en-US" dirty="0">
              <a:sym typeface="Wingdings" panose="05000000000000000000" pitchFamily="2" charset="2"/>
            </a:endParaRPr>
          </a:p>
          <a:p>
            <a:endParaRPr lang="sv-FI" dirty="0"/>
          </a:p>
        </p:txBody>
      </p:sp>
      <p:pic>
        <p:nvPicPr>
          <p:cNvPr id="3" name="Picture 2"/>
          <p:cNvPicPr>
            <a:picLocks noChangeAspect="1"/>
          </p:cNvPicPr>
          <p:nvPr/>
        </p:nvPicPr>
        <p:blipFill>
          <a:blip r:embed="rId3"/>
          <a:stretch>
            <a:fillRect/>
          </a:stretch>
        </p:blipFill>
        <p:spPr>
          <a:xfrm>
            <a:off x="189087" y="4446492"/>
            <a:ext cx="3719625" cy="2205442"/>
          </a:xfrm>
          <a:prstGeom prst="rect">
            <a:avLst/>
          </a:prstGeom>
        </p:spPr>
      </p:pic>
      <p:sp>
        <p:nvSpPr>
          <p:cNvPr id="10" name="Down Arrow 9"/>
          <p:cNvSpPr/>
          <p:nvPr/>
        </p:nvSpPr>
        <p:spPr>
          <a:xfrm>
            <a:off x="8681296" y="974004"/>
            <a:ext cx="829957" cy="13203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FI"/>
          </a:p>
        </p:txBody>
      </p:sp>
      <p:grpSp>
        <p:nvGrpSpPr>
          <p:cNvPr id="11" name="Group 10"/>
          <p:cNvGrpSpPr/>
          <p:nvPr/>
        </p:nvGrpSpPr>
        <p:grpSpPr>
          <a:xfrm>
            <a:off x="9595911" y="1050680"/>
            <a:ext cx="1671735" cy="1311723"/>
            <a:chOff x="5925020" y="620688"/>
            <a:chExt cx="3042916" cy="2387619"/>
          </a:xfrm>
        </p:grpSpPr>
        <p:cxnSp>
          <p:nvCxnSpPr>
            <p:cNvPr id="12" name="Straight Connector 11"/>
            <p:cNvCxnSpPr/>
            <p:nvPr/>
          </p:nvCxnSpPr>
          <p:spPr>
            <a:xfrm>
              <a:off x="6672064" y="62068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6672064" y="2625444"/>
              <a:ext cx="2295872" cy="8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56491" y="886571"/>
              <a:ext cx="1441770" cy="14417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5654113" y="1899706"/>
              <a:ext cx="911147" cy="369333"/>
            </a:xfrm>
            <a:prstGeom prst="rect">
              <a:avLst/>
            </a:prstGeom>
            <a:noFill/>
          </p:spPr>
          <p:txBody>
            <a:bodyPr wrap="none" rtlCol="0">
              <a:spAutoFit/>
            </a:bodyPr>
            <a:lstStyle/>
            <a:p>
              <a:r>
                <a:rPr lang="el-GR" dirty="0"/>
                <a:t>Δ</a:t>
              </a:r>
              <a:r>
                <a:rPr lang="nb-NO" dirty="0"/>
                <a:t> </a:t>
              </a:r>
              <a:r>
                <a:rPr lang="nb-NO" dirty="0" err="1"/>
                <a:t>fluxes</a:t>
              </a:r>
              <a:endParaRPr lang="sv-FI" dirty="0"/>
            </a:p>
          </p:txBody>
        </p:sp>
        <p:sp>
          <p:nvSpPr>
            <p:cNvPr id="16" name="TextBox 15"/>
            <p:cNvSpPr txBox="1"/>
            <p:nvPr/>
          </p:nvSpPr>
          <p:spPr>
            <a:xfrm>
              <a:off x="6886075" y="2638974"/>
              <a:ext cx="1112611" cy="369333"/>
            </a:xfrm>
            <a:prstGeom prst="rect">
              <a:avLst/>
            </a:prstGeom>
            <a:noFill/>
          </p:spPr>
          <p:txBody>
            <a:bodyPr wrap="none" rtlCol="0">
              <a:spAutoFit/>
            </a:bodyPr>
            <a:lstStyle/>
            <a:p>
              <a:r>
                <a:rPr lang="el-GR" dirty="0"/>
                <a:t>Δ</a:t>
              </a:r>
              <a:r>
                <a:rPr lang="nb-NO" dirty="0"/>
                <a:t> variable</a:t>
              </a:r>
              <a:endParaRPr lang="sv-FI" dirty="0"/>
            </a:p>
          </p:txBody>
        </p:sp>
      </p:grpSp>
      <p:sp>
        <p:nvSpPr>
          <p:cNvPr id="29" name="Rectangle 28"/>
          <p:cNvSpPr/>
          <p:nvPr/>
        </p:nvSpPr>
        <p:spPr>
          <a:xfrm>
            <a:off x="3784245" y="4599319"/>
            <a:ext cx="7168918" cy="1477328"/>
          </a:xfrm>
          <a:prstGeom prst="rect">
            <a:avLst/>
          </a:prstGeom>
        </p:spPr>
        <p:txBody>
          <a:bodyPr wrap="square">
            <a:spAutoFit/>
          </a:bodyPr>
          <a:lstStyle/>
          <a:p>
            <a:r>
              <a:rPr lang="en-US" dirty="0">
                <a:solidFill>
                  <a:srgbClr val="222222"/>
                </a:solidFill>
              </a:rPr>
              <a:t>According to the theory of </a:t>
            </a:r>
            <a:r>
              <a:rPr lang="en-US" b="1" dirty="0">
                <a:solidFill>
                  <a:srgbClr val="222222"/>
                </a:solidFill>
              </a:rPr>
              <a:t>niche complementarity</a:t>
            </a:r>
            <a:r>
              <a:rPr lang="en-US" dirty="0">
                <a:solidFill>
                  <a:srgbClr val="222222"/>
                </a:solidFill>
              </a:rPr>
              <a:t>, co‐occurring species or </a:t>
            </a:r>
            <a:r>
              <a:rPr lang="en-US" b="1" dirty="0">
                <a:solidFill>
                  <a:srgbClr val="222222"/>
                </a:solidFill>
              </a:rPr>
              <a:t>functional</a:t>
            </a:r>
            <a:r>
              <a:rPr lang="en-US" dirty="0">
                <a:solidFill>
                  <a:srgbClr val="222222"/>
                </a:solidFill>
              </a:rPr>
              <a:t> groups with different and specific ecological strategies (i.e., different fundamental </a:t>
            </a:r>
            <a:r>
              <a:rPr lang="en-US" b="1" dirty="0">
                <a:solidFill>
                  <a:srgbClr val="222222"/>
                </a:solidFill>
              </a:rPr>
              <a:t>niches</a:t>
            </a:r>
            <a:r>
              <a:rPr lang="en-US" dirty="0">
                <a:solidFill>
                  <a:srgbClr val="222222"/>
                </a:solidFill>
              </a:rPr>
              <a:t>), will lead to increased resource exploitation and thus to a </a:t>
            </a:r>
            <a:r>
              <a:rPr lang="en-US" b="1" dirty="0">
                <a:solidFill>
                  <a:srgbClr val="222222"/>
                </a:solidFill>
              </a:rPr>
              <a:t>positive</a:t>
            </a:r>
            <a:r>
              <a:rPr lang="en-US" dirty="0">
                <a:solidFill>
                  <a:srgbClr val="222222"/>
                </a:solidFill>
              </a:rPr>
              <a:t> relationship between biodiversity and </a:t>
            </a:r>
            <a:r>
              <a:rPr lang="en-US" b="1" dirty="0">
                <a:solidFill>
                  <a:srgbClr val="222222"/>
                </a:solidFill>
              </a:rPr>
              <a:t>ecosystem functioning</a:t>
            </a:r>
            <a:r>
              <a:rPr lang="en-US" dirty="0">
                <a:solidFill>
                  <a:srgbClr val="222222"/>
                </a:solidFill>
              </a:rPr>
              <a:t>.</a:t>
            </a:r>
            <a:endParaRPr lang="sv-FI" dirty="0"/>
          </a:p>
        </p:txBody>
      </p:sp>
      <p:cxnSp>
        <p:nvCxnSpPr>
          <p:cNvPr id="33" name="Straight Arrow Connector 32"/>
          <p:cNvCxnSpPr/>
          <p:nvPr/>
        </p:nvCxnSpPr>
        <p:spPr>
          <a:xfrm flipH="1" flipV="1">
            <a:off x="6800438" y="1560544"/>
            <a:ext cx="28752" cy="35842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826530" y="1054652"/>
            <a:ext cx="2548442" cy="1376737"/>
            <a:chOff x="5826530" y="1054652"/>
            <a:chExt cx="2548442" cy="1376737"/>
          </a:xfrm>
        </p:grpSpPr>
        <p:sp>
          <p:nvSpPr>
            <p:cNvPr id="23" name="Oval 22"/>
            <p:cNvSpPr/>
            <p:nvPr/>
          </p:nvSpPr>
          <p:spPr>
            <a:xfrm>
              <a:off x="7150622" y="1076356"/>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grpSp>
          <p:nvGrpSpPr>
            <p:cNvPr id="18" name="Group 17"/>
            <p:cNvGrpSpPr/>
            <p:nvPr/>
          </p:nvGrpSpPr>
          <p:grpSpPr>
            <a:xfrm>
              <a:off x="5826530" y="1054652"/>
              <a:ext cx="2548442" cy="1376737"/>
              <a:chOff x="5799491" y="1053816"/>
              <a:chExt cx="2548442" cy="1376737"/>
            </a:xfrm>
          </p:grpSpPr>
          <p:grpSp>
            <p:nvGrpSpPr>
              <p:cNvPr id="4" name="Group 3"/>
              <p:cNvGrpSpPr/>
              <p:nvPr/>
            </p:nvGrpSpPr>
            <p:grpSpPr>
              <a:xfrm>
                <a:off x="6476551" y="1053816"/>
                <a:ext cx="1206483" cy="1365865"/>
                <a:chOff x="1505445" y="1200285"/>
                <a:chExt cx="1206483" cy="1365865"/>
              </a:xfrm>
            </p:grpSpPr>
            <p:sp>
              <p:nvSpPr>
                <p:cNvPr id="5" name="Oval 4"/>
                <p:cNvSpPr/>
                <p:nvPr/>
              </p:nvSpPr>
              <p:spPr>
                <a:xfrm>
                  <a:off x="1536435" y="2051751"/>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6" name="Oval 5"/>
                <p:cNvSpPr/>
                <p:nvPr/>
              </p:nvSpPr>
              <p:spPr>
                <a:xfrm>
                  <a:off x="2207872" y="2056360"/>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7" name="Oval 6"/>
                <p:cNvSpPr/>
                <p:nvPr/>
              </p:nvSpPr>
              <p:spPr>
                <a:xfrm>
                  <a:off x="1505445" y="1200285"/>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9" name="Straight Arrow Connector 8"/>
                <p:cNvCxnSpPr>
                  <a:stCxn id="6" idx="0"/>
                  <a:endCxn id="23" idx="4"/>
                </p:cNvCxnSpPr>
                <p:nvPr/>
              </p:nvCxnSpPr>
              <p:spPr>
                <a:xfrm flipH="1" flipV="1">
                  <a:off x="2431544" y="1732615"/>
                  <a:ext cx="28356" cy="32374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5818556" y="1880601"/>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20" name="Oval 19"/>
              <p:cNvSpPr/>
              <p:nvPr/>
            </p:nvSpPr>
            <p:spPr>
              <a:xfrm>
                <a:off x="7843877" y="1920763"/>
                <a:ext cx="504056" cy="509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dirty="0"/>
                  <a:t>R</a:t>
                </a:r>
                <a:endParaRPr lang="sv-FI" dirty="0"/>
              </a:p>
            </p:txBody>
          </p:sp>
          <p:sp>
            <p:nvSpPr>
              <p:cNvPr id="21" name="Oval 20"/>
              <p:cNvSpPr/>
              <p:nvPr/>
            </p:nvSpPr>
            <p:spPr>
              <a:xfrm>
                <a:off x="5799491" y="1067286"/>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sp>
            <p:nvSpPr>
              <p:cNvPr id="22" name="Oval 21"/>
              <p:cNvSpPr/>
              <p:nvPr/>
            </p:nvSpPr>
            <p:spPr>
              <a:xfrm>
                <a:off x="7810814" y="1066679"/>
                <a:ext cx="504056" cy="5097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C</a:t>
                </a:r>
                <a:endParaRPr lang="sv-FI" dirty="0"/>
              </a:p>
            </p:txBody>
          </p:sp>
          <p:cxnSp>
            <p:nvCxnSpPr>
              <p:cNvPr id="31" name="Straight Arrow Connector 30"/>
              <p:cNvCxnSpPr>
                <a:stCxn id="20" idx="0"/>
              </p:cNvCxnSpPr>
              <p:nvPr/>
            </p:nvCxnSpPr>
            <p:spPr>
              <a:xfrm flipH="1" flipV="1">
                <a:off x="8048198" y="1555145"/>
                <a:ext cx="47707" cy="36561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065597" y="1568622"/>
                <a:ext cx="28752" cy="35842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p:cNvCxnSpPr>
            <a:stCxn id="19" idx="0"/>
          </p:cNvCxnSpPr>
          <p:nvPr/>
        </p:nvCxnSpPr>
        <p:spPr>
          <a:xfrm flipV="1">
            <a:off x="6097623" y="1610995"/>
            <a:ext cx="530981" cy="27044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3" idx="3"/>
          </p:cNvCxnSpPr>
          <p:nvPr/>
        </p:nvCxnSpPr>
        <p:spPr>
          <a:xfrm flipV="1">
            <a:off x="6297710" y="1511489"/>
            <a:ext cx="926729" cy="43605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992343" y="1550012"/>
            <a:ext cx="926729" cy="43605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0"/>
          </p:cNvCxnSpPr>
          <p:nvPr/>
        </p:nvCxnSpPr>
        <p:spPr>
          <a:xfrm flipH="1" flipV="1">
            <a:off x="7575545" y="1560544"/>
            <a:ext cx="547399" cy="36105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882038" y="1512734"/>
            <a:ext cx="547399" cy="36105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6252913" y="1484404"/>
            <a:ext cx="547399" cy="36105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918872" y="2702479"/>
            <a:ext cx="4688784" cy="646331"/>
          </a:xfrm>
          <a:prstGeom prst="rect">
            <a:avLst/>
          </a:prstGeom>
        </p:spPr>
        <p:txBody>
          <a:bodyPr wrap="none">
            <a:spAutoFit/>
          </a:bodyPr>
          <a:lstStyle/>
          <a:p>
            <a:r>
              <a:rPr lang="en-US" dirty="0">
                <a:sym typeface="Wingdings" panose="05000000000000000000" pitchFamily="2" charset="2"/>
              </a:rPr>
              <a:t>High </a:t>
            </a:r>
            <a:r>
              <a:rPr lang="en-US" dirty="0" err="1">
                <a:sym typeface="Wingdings" panose="05000000000000000000" pitchFamily="2" charset="2"/>
              </a:rPr>
              <a:t>nestedness</a:t>
            </a:r>
            <a:r>
              <a:rPr lang="en-US" dirty="0">
                <a:sym typeface="Wingdings" panose="05000000000000000000" pitchFamily="2" charset="2"/>
              </a:rPr>
              <a:t>  high overlap in resource use</a:t>
            </a:r>
          </a:p>
          <a:p>
            <a:r>
              <a:rPr lang="en-US" dirty="0">
                <a:sym typeface="Wingdings" panose="05000000000000000000" pitchFamily="2" charset="2"/>
              </a:rPr>
              <a:t></a:t>
            </a:r>
            <a:r>
              <a:rPr lang="en-US" b="1" dirty="0">
                <a:sym typeface="Wingdings" panose="05000000000000000000" pitchFamily="2" charset="2"/>
              </a:rPr>
              <a:t>low complementarity  low fluxes</a:t>
            </a:r>
            <a:endParaRPr lang="sv-FI" b="1" dirty="0"/>
          </a:p>
        </p:txBody>
      </p:sp>
    </p:spTree>
    <p:extLst>
      <p:ext uri="{BB962C8B-B14F-4D97-AF65-F5344CB8AC3E}">
        <p14:creationId xmlns:p14="http://schemas.microsoft.com/office/powerpoint/2010/main" val="530220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352" y="114870"/>
            <a:ext cx="11377264" cy="6740307"/>
          </a:xfrm>
          <a:prstGeom prst="rect">
            <a:avLst/>
          </a:prstGeom>
          <a:noFill/>
        </p:spPr>
        <p:txBody>
          <a:bodyPr wrap="square" rtlCol="0">
            <a:spAutoFit/>
          </a:bodyPr>
          <a:lstStyle/>
          <a:p>
            <a:r>
              <a:rPr lang="nb-NO" sz="1600" b="1" dirty="0" err="1"/>
              <a:t>Literature</a:t>
            </a:r>
            <a:r>
              <a:rPr lang="nb-NO" sz="1600" b="1" dirty="0"/>
              <a:t> </a:t>
            </a:r>
            <a:r>
              <a:rPr lang="nb-NO" sz="1600" b="1" dirty="0" err="1"/>
              <a:t>cited</a:t>
            </a:r>
            <a:endParaRPr lang="nb-NO" sz="1600" b="1" dirty="0"/>
          </a:p>
          <a:p>
            <a:endParaRPr lang="nb-NO" sz="1600" b="1" dirty="0"/>
          </a:p>
          <a:p>
            <a:pPr marL="285750" indent="-285750">
              <a:buFont typeface="Arial" panose="020B0604020202020204" pitchFamily="34" charset="0"/>
              <a:buChar char="•"/>
            </a:pPr>
            <a:r>
              <a:rPr lang="en-US" sz="1600" dirty="0"/>
              <a:t>Barnes et al. 2016. </a:t>
            </a:r>
            <a:r>
              <a:rPr lang="en-US" sz="1600" b="1" dirty="0"/>
              <a:t>Species richness </a:t>
            </a:r>
            <a:r>
              <a:rPr lang="en-US" sz="1600" dirty="0"/>
              <a:t>and </a:t>
            </a:r>
            <a:r>
              <a:rPr lang="en-US" sz="1600" b="1" dirty="0"/>
              <a:t>biomass</a:t>
            </a:r>
            <a:r>
              <a:rPr lang="en-US" sz="1600" dirty="0"/>
              <a:t> explain spatial turnover in ecosystem functioning across tropical and temperate ecosystems. </a:t>
            </a:r>
            <a:r>
              <a:rPr lang="fr-FR" sz="1600" dirty="0"/>
              <a:t>Phil. Trans. R. Soc. B 371: 20150279.</a:t>
            </a:r>
          </a:p>
          <a:p>
            <a:pPr marL="285750" indent="-285750">
              <a:buFont typeface="Arial" panose="020B0604020202020204" pitchFamily="34" charset="0"/>
              <a:buChar char="•"/>
            </a:pPr>
            <a:endParaRPr lang="nb-NO" sz="1600" dirty="0"/>
          </a:p>
          <a:p>
            <a:pPr marL="285750" indent="-285750">
              <a:buFont typeface="Arial" panose="020B0604020202020204" pitchFamily="34" charset="0"/>
              <a:buChar char="•"/>
            </a:pPr>
            <a:r>
              <a:rPr lang="nb-NO" sz="1600" dirty="0" err="1"/>
              <a:t>Cardinale</a:t>
            </a:r>
            <a:r>
              <a:rPr lang="nb-NO" sz="1600" dirty="0"/>
              <a:t> et al. 2012. </a:t>
            </a:r>
            <a:r>
              <a:rPr lang="nb-NO" sz="1600" b="1" dirty="0" err="1"/>
              <a:t>Biodiversity</a:t>
            </a:r>
            <a:r>
              <a:rPr lang="nb-NO" sz="1600" b="1" dirty="0"/>
              <a:t> loss </a:t>
            </a:r>
            <a:r>
              <a:rPr lang="nb-NO" sz="1600" dirty="0"/>
              <a:t>and </a:t>
            </a:r>
            <a:r>
              <a:rPr lang="nb-NO" sz="1600" dirty="0" err="1"/>
              <a:t>its</a:t>
            </a:r>
            <a:r>
              <a:rPr lang="nb-NO" sz="1600" dirty="0"/>
              <a:t> </a:t>
            </a:r>
            <a:r>
              <a:rPr lang="nb-NO" sz="1600" dirty="0" err="1"/>
              <a:t>impacts</a:t>
            </a:r>
            <a:r>
              <a:rPr lang="nb-NO" sz="1600" dirty="0"/>
              <a:t> </a:t>
            </a:r>
            <a:r>
              <a:rPr lang="nb-NO" sz="1600" dirty="0" err="1"/>
              <a:t>on</a:t>
            </a:r>
            <a:r>
              <a:rPr lang="nb-NO" sz="1600" dirty="0"/>
              <a:t> </a:t>
            </a:r>
            <a:r>
              <a:rPr lang="nb-NO" sz="1600" dirty="0" err="1"/>
              <a:t>humanity</a:t>
            </a:r>
            <a:r>
              <a:rPr lang="nb-NO" sz="1600" dirty="0"/>
              <a:t>. Nature 486: 59-67.</a:t>
            </a:r>
          </a:p>
          <a:p>
            <a:pPr marL="285750" indent="-285750">
              <a:buFont typeface="Arial" panose="020B0604020202020204" pitchFamily="34" charset="0"/>
              <a:buChar char="•"/>
            </a:pPr>
            <a:endParaRPr lang="nb-NO" sz="1600" dirty="0"/>
          </a:p>
          <a:p>
            <a:pPr marL="285750" indent="-285750">
              <a:buFont typeface="Arial" panose="020B0604020202020204" pitchFamily="34" charset="0"/>
              <a:buChar char="•"/>
            </a:pPr>
            <a:r>
              <a:rPr lang="en-US" sz="1600" dirty="0"/>
              <a:t>Duffy et al. 2007. The functional role of biodiversity in ecosystems: incorporating </a:t>
            </a:r>
            <a:r>
              <a:rPr lang="en-US" sz="1600" b="1" dirty="0"/>
              <a:t>trophic complexity</a:t>
            </a:r>
            <a:r>
              <a:rPr lang="en-US" sz="1600" dirty="0"/>
              <a:t>. Ecol. Lett. 10: 522–538</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nb-NO" sz="1600" dirty="0" err="1"/>
              <a:t>Gibert</a:t>
            </a:r>
            <a:r>
              <a:rPr lang="nb-NO" sz="1600" dirty="0"/>
              <a:t> 2018 </a:t>
            </a:r>
            <a:r>
              <a:rPr lang="en-US" sz="1600" b="1" dirty="0"/>
              <a:t>Temperature</a:t>
            </a:r>
            <a:r>
              <a:rPr lang="en-US" sz="1600" dirty="0"/>
              <a:t> directly and indirectly influences food web structure. Scientific reports </a:t>
            </a:r>
            <a:r>
              <a:rPr lang="sv-FI" sz="1600" dirty="0"/>
              <a:t>9:5312.</a:t>
            </a:r>
          </a:p>
          <a:p>
            <a:pPr marL="285750" indent="-285750">
              <a:buFont typeface="Arial" panose="020B0604020202020204" pitchFamily="34" charset="0"/>
              <a:buChar char="•"/>
            </a:pPr>
            <a:endParaRPr lang="nb-NO" sz="1600" dirty="0"/>
          </a:p>
          <a:p>
            <a:pPr marL="285750" indent="-285750">
              <a:buFont typeface="Arial" panose="020B0604020202020204" pitchFamily="34" charset="0"/>
              <a:buChar char="•"/>
            </a:pPr>
            <a:r>
              <a:rPr lang="nb-NO" sz="1600" dirty="0" err="1">
                <a:sym typeface="Wingdings" panose="05000000000000000000" pitchFamily="2" charset="2"/>
              </a:rPr>
              <a:t>Lefcheck</a:t>
            </a:r>
            <a:r>
              <a:rPr lang="nb-NO" sz="1600" dirty="0">
                <a:sym typeface="Wingdings" panose="05000000000000000000" pitchFamily="2" charset="2"/>
              </a:rPr>
              <a:t> and </a:t>
            </a:r>
            <a:r>
              <a:rPr lang="nb-NO" sz="1600" dirty="0" err="1">
                <a:sym typeface="Wingdings" panose="05000000000000000000" pitchFamily="2" charset="2"/>
              </a:rPr>
              <a:t>Duffy</a:t>
            </a:r>
            <a:r>
              <a:rPr lang="nb-NO" sz="1600" dirty="0">
                <a:sym typeface="Wingdings" panose="05000000000000000000" pitchFamily="2" charset="2"/>
              </a:rPr>
              <a:t> 2015 </a:t>
            </a:r>
            <a:r>
              <a:rPr lang="en-US" sz="1600" b="1" dirty="0" err="1">
                <a:sym typeface="Wingdings" panose="05000000000000000000" pitchFamily="2" charset="2"/>
              </a:rPr>
              <a:t>Multitrophic</a:t>
            </a:r>
            <a:r>
              <a:rPr lang="en-US" sz="1600" b="1" dirty="0">
                <a:sym typeface="Wingdings" panose="05000000000000000000" pitchFamily="2" charset="2"/>
              </a:rPr>
              <a:t> functional diversity </a:t>
            </a:r>
            <a:r>
              <a:rPr lang="en-US" sz="1600" dirty="0">
                <a:sym typeface="Wingdings" panose="05000000000000000000" pitchFamily="2" charset="2"/>
              </a:rPr>
              <a:t>predicts ecosystem functioning in experimental assemblages of estuarine consumers. Ecology 96: 2973–2983.</a:t>
            </a:r>
          </a:p>
          <a:p>
            <a:pPr marL="285750" indent="-285750">
              <a:buFont typeface="Arial" panose="020B0604020202020204" pitchFamily="34" charset="0"/>
              <a:buChar char="•"/>
            </a:pPr>
            <a:endParaRPr lang="nb-NO" sz="1600" dirty="0">
              <a:sym typeface="Wingdings" panose="05000000000000000000" pitchFamily="2" charset="2"/>
            </a:endParaRPr>
          </a:p>
          <a:p>
            <a:pPr marL="285750" indent="-285750">
              <a:buFont typeface="Arial" panose="020B0604020202020204" pitchFamily="34" charset="0"/>
              <a:buChar char="•"/>
            </a:pPr>
            <a:r>
              <a:rPr lang="en-US" sz="1600" dirty="0" err="1"/>
              <a:t>Loreau</a:t>
            </a:r>
            <a:r>
              <a:rPr lang="en-US" sz="1600" dirty="0"/>
              <a:t> and Hector 2001. Partitioning </a:t>
            </a:r>
            <a:r>
              <a:rPr lang="en-US" sz="1600" b="1" dirty="0"/>
              <a:t>selection</a:t>
            </a:r>
            <a:r>
              <a:rPr lang="en-US" sz="1600" dirty="0"/>
              <a:t> and </a:t>
            </a:r>
            <a:r>
              <a:rPr lang="en-US" sz="1600" b="1" dirty="0"/>
              <a:t>complementarity</a:t>
            </a:r>
            <a:r>
              <a:rPr lang="en-US" sz="1600" dirty="0"/>
              <a:t> in biodiversity experiments. Nature </a:t>
            </a:r>
          </a:p>
          <a:p>
            <a:pPr marL="285750" indent="-285750">
              <a:buFont typeface="Arial" panose="020B0604020202020204" pitchFamily="34" charset="0"/>
              <a:buChar char="•"/>
            </a:pPr>
            <a:endParaRPr lang="nb-NO" sz="1600" dirty="0"/>
          </a:p>
          <a:p>
            <a:pPr marL="285750" indent="-285750">
              <a:buFont typeface="Arial" panose="020B0604020202020204" pitchFamily="34" charset="0"/>
              <a:buChar char="•"/>
            </a:pPr>
            <a:r>
              <a:rPr lang="nb-NO" sz="1600" dirty="0" err="1"/>
              <a:t>Maureaud</a:t>
            </a:r>
            <a:r>
              <a:rPr lang="nb-NO" sz="1600" dirty="0"/>
              <a:t> et al. 2019 </a:t>
            </a:r>
            <a:r>
              <a:rPr lang="en-US" sz="1600" dirty="0"/>
              <a:t>Biodiversity–ecosystem functioning relationships in fish communities: </a:t>
            </a:r>
            <a:r>
              <a:rPr lang="en-US" sz="1600" b="1" dirty="0"/>
              <a:t>biomass</a:t>
            </a:r>
            <a:r>
              <a:rPr lang="en-US" sz="1600" dirty="0"/>
              <a:t> is related to </a:t>
            </a:r>
            <a:r>
              <a:rPr lang="en-US" sz="1600" b="1" dirty="0"/>
              <a:t>evenness</a:t>
            </a:r>
            <a:r>
              <a:rPr lang="en-US" sz="1600" dirty="0"/>
              <a:t> and the environment, not to species richness. </a:t>
            </a:r>
            <a:r>
              <a:rPr lang="pl-PL" sz="1600" dirty="0"/>
              <a:t>Proc. R. </a:t>
            </a:r>
            <a:r>
              <a:rPr lang="pl-PL" sz="1600" dirty="0" err="1"/>
              <a:t>Soc</a:t>
            </a:r>
            <a:r>
              <a:rPr lang="pl-PL" sz="1600" dirty="0"/>
              <a:t>. B 286:</a:t>
            </a:r>
            <a:r>
              <a:rPr lang="nb-NO" sz="1600" dirty="0"/>
              <a:t> </a:t>
            </a:r>
            <a:r>
              <a:rPr lang="pl-PL" sz="1600" dirty="0"/>
              <a:t>20191189</a:t>
            </a:r>
            <a:r>
              <a:rPr lang="en-US" sz="1600" dirty="0"/>
              <a:t>. </a:t>
            </a:r>
          </a:p>
          <a:p>
            <a:pPr marL="285750" indent="-285750">
              <a:buFont typeface="Arial" panose="020B0604020202020204" pitchFamily="34" charset="0"/>
              <a:buChar char="•"/>
            </a:pPr>
            <a:endParaRPr lang="sv-FI" sz="1600" dirty="0"/>
          </a:p>
          <a:p>
            <a:pPr marL="285750" indent="-285750">
              <a:buFont typeface="Arial" panose="020B0604020202020204" pitchFamily="34" charset="0"/>
              <a:buChar char="•"/>
            </a:pPr>
            <a:r>
              <a:rPr lang="sv-FI" sz="1600" dirty="0" err="1"/>
              <a:t>Poisot</a:t>
            </a:r>
            <a:r>
              <a:rPr lang="sv-FI" sz="1600" dirty="0"/>
              <a:t> et al. 2013</a:t>
            </a:r>
            <a:r>
              <a:rPr lang="en-US" sz="1600" dirty="0"/>
              <a:t> </a:t>
            </a:r>
            <a:r>
              <a:rPr lang="en-US" sz="1600" b="1" dirty="0"/>
              <a:t>Trophic complementarity </a:t>
            </a:r>
            <a:r>
              <a:rPr lang="en-US" sz="1600" dirty="0"/>
              <a:t>drives the biodiversity–ecosystem functioning relationship in food webs. Ecol. Lett. 16: 853–861.</a:t>
            </a:r>
          </a:p>
          <a:p>
            <a:pPr marL="285750" indent="-285750">
              <a:buFont typeface="Arial" panose="020B0604020202020204" pitchFamily="34" charset="0"/>
              <a:buChar char="•"/>
            </a:pPr>
            <a:endParaRPr lang="nb-NO" sz="1600" dirty="0">
              <a:sym typeface="Wingdings" panose="05000000000000000000" pitchFamily="2" charset="2"/>
            </a:endParaRPr>
          </a:p>
          <a:p>
            <a:pPr marL="285750" indent="-285750">
              <a:buFont typeface="Arial" panose="020B0604020202020204" pitchFamily="34" charset="0"/>
              <a:buChar char="•"/>
            </a:pPr>
            <a:r>
              <a:rPr lang="nb-NO" sz="1600" dirty="0" err="1"/>
              <a:t>Tilman</a:t>
            </a:r>
            <a:r>
              <a:rPr lang="nb-NO" sz="1600" dirty="0"/>
              <a:t> et al. 2014. </a:t>
            </a:r>
            <a:r>
              <a:rPr lang="nb-NO" sz="1600" b="1" dirty="0" err="1"/>
              <a:t>Biodiversity</a:t>
            </a:r>
            <a:r>
              <a:rPr lang="nb-NO" sz="1600" b="1" dirty="0"/>
              <a:t> </a:t>
            </a:r>
            <a:r>
              <a:rPr lang="nb-NO" sz="1600" dirty="0"/>
              <a:t>and </a:t>
            </a:r>
            <a:r>
              <a:rPr lang="nb-NO" sz="1600" dirty="0" err="1"/>
              <a:t>Ecosysten</a:t>
            </a:r>
            <a:r>
              <a:rPr lang="nb-NO" sz="1600" dirty="0"/>
              <a:t> </a:t>
            </a:r>
            <a:r>
              <a:rPr lang="nb-NO" sz="1600" dirty="0" err="1"/>
              <a:t>functioning</a:t>
            </a:r>
            <a:r>
              <a:rPr lang="nb-NO" sz="1600" dirty="0"/>
              <a:t>. </a:t>
            </a:r>
            <a:r>
              <a:rPr lang="nb-NO" sz="1600" dirty="0" err="1"/>
              <a:t>Annu</a:t>
            </a:r>
            <a:r>
              <a:rPr lang="nb-NO" sz="1600" dirty="0"/>
              <a:t>. Rev. </a:t>
            </a:r>
            <a:r>
              <a:rPr lang="nb-NO" sz="1600" dirty="0" err="1"/>
              <a:t>Ecol</a:t>
            </a:r>
            <a:r>
              <a:rPr lang="nb-NO" sz="1600" dirty="0"/>
              <a:t>. </a:t>
            </a:r>
            <a:r>
              <a:rPr lang="nb-NO" sz="1600" dirty="0" err="1"/>
              <a:t>Ecol</a:t>
            </a:r>
            <a:r>
              <a:rPr lang="nb-NO" sz="1600" dirty="0"/>
              <a:t>. </a:t>
            </a:r>
            <a:r>
              <a:rPr lang="nb-NO" sz="1600" dirty="0" err="1"/>
              <a:t>Syst</a:t>
            </a:r>
            <a:r>
              <a:rPr lang="nb-NO" sz="1600" dirty="0"/>
              <a:t>, 45: 471-492.</a:t>
            </a:r>
          </a:p>
          <a:p>
            <a:pPr marL="285750" indent="-285750">
              <a:buFont typeface="Arial" panose="020B0604020202020204" pitchFamily="34" charset="0"/>
              <a:buChar char="•"/>
            </a:pPr>
            <a:endParaRPr lang="nb-NO" sz="1600" dirty="0"/>
          </a:p>
          <a:p>
            <a:pPr marL="285750" indent="-285750">
              <a:buFont typeface="Arial" panose="020B0604020202020204" pitchFamily="34" charset="0"/>
              <a:buChar char="•"/>
            </a:pPr>
            <a:r>
              <a:rPr lang="nb-NO" sz="1600" dirty="0" err="1"/>
              <a:t>Winfree</a:t>
            </a:r>
            <a:r>
              <a:rPr lang="nb-NO" sz="1600" dirty="0"/>
              <a:t> et al. 2015. </a:t>
            </a:r>
            <a:r>
              <a:rPr lang="en-US" sz="1600" b="1" dirty="0"/>
              <a:t>Abundance of common species</a:t>
            </a:r>
            <a:r>
              <a:rPr lang="en-US" sz="1600" dirty="0"/>
              <a:t>, not species richness, drives delivery of a real-world ecosystem service. Ecol. Lett. 18: 626–635</a:t>
            </a:r>
            <a:endParaRPr lang="nb-NO" sz="1600" dirty="0"/>
          </a:p>
          <a:p>
            <a:endParaRPr lang="nb-NO" sz="1600" dirty="0"/>
          </a:p>
        </p:txBody>
      </p:sp>
    </p:spTree>
    <p:extLst>
      <p:ext uri="{BB962C8B-B14F-4D97-AF65-F5344CB8AC3E}">
        <p14:creationId xmlns:p14="http://schemas.microsoft.com/office/powerpoint/2010/main" val="356747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3576" y="387128"/>
            <a:ext cx="11226949" cy="1815882"/>
          </a:xfrm>
          <a:prstGeom prst="rect">
            <a:avLst/>
          </a:prstGeom>
          <a:noFill/>
        </p:spPr>
        <p:txBody>
          <a:bodyPr wrap="square" rtlCol="0">
            <a:spAutoFit/>
          </a:bodyPr>
          <a:lstStyle/>
          <a:p>
            <a:r>
              <a:rPr lang="nb-NO" sz="3600" dirty="0" err="1"/>
              <a:t>Define</a:t>
            </a:r>
            <a:r>
              <a:rPr lang="nb-NO" sz="3600" dirty="0"/>
              <a:t>: </a:t>
            </a:r>
            <a:r>
              <a:rPr lang="nb-NO" sz="3600" dirty="0" err="1"/>
              <a:t>What</a:t>
            </a:r>
            <a:r>
              <a:rPr lang="nb-NO" sz="3600" dirty="0"/>
              <a:t> type </a:t>
            </a:r>
            <a:r>
              <a:rPr lang="nb-NO" sz="3600" dirty="0" err="1"/>
              <a:t>of</a:t>
            </a:r>
            <a:r>
              <a:rPr lang="nb-NO" sz="3600" dirty="0"/>
              <a:t> </a:t>
            </a:r>
            <a:r>
              <a:rPr lang="nb-NO" sz="3600" dirty="0" err="1"/>
              <a:t>ecosystem</a:t>
            </a:r>
            <a:r>
              <a:rPr lang="nb-NO" sz="3600" dirty="0"/>
              <a:t> </a:t>
            </a:r>
            <a:r>
              <a:rPr lang="nb-NO" sz="3600" dirty="0" err="1"/>
              <a:t>functioning</a:t>
            </a:r>
            <a:r>
              <a:rPr lang="nb-NO" sz="3600" dirty="0"/>
              <a:t> and </a:t>
            </a:r>
            <a:r>
              <a:rPr lang="nb-NO" sz="3600" dirty="0" err="1"/>
              <a:t>how</a:t>
            </a:r>
            <a:r>
              <a:rPr lang="nb-NO" sz="3600" dirty="0"/>
              <a:t> to </a:t>
            </a:r>
            <a:r>
              <a:rPr lang="nb-NO" sz="3600" dirty="0" err="1"/>
              <a:t>define</a:t>
            </a:r>
            <a:r>
              <a:rPr lang="nb-NO" sz="3600" dirty="0"/>
              <a:t> it?</a:t>
            </a:r>
          </a:p>
          <a:p>
            <a:endParaRPr lang="nb-NO" sz="4000" dirty="0">
              <a:solidFill>
                <a:srgbClr val="FF9900"/>
              </a:solidFill>
            </a:endParaRPr>
          </a:p>
        </p:txBody>
      </p:sp>
      <p:sp>
        <p:nvSpPr>
          <p:cNvPr id="3" name="TextBox 2"/>
          <p:cNvSpPr txBox="1"/>
          <p:nvPr/>
        </p:nvSpPr>
        <p:spPr>
          <a:xfrm>
            <a:off x="774551" y="1645920"/>
            <a:ext cx="184731" cy="369332"/>
          </a:xfrm>
          <a:prstGeom prst="rect">
            <a:avLst/>
          </a:prstGeom>
          <a:noFill/>
        </p:spPr>
        <p:txBody>
          <a:bodyPr wrap="none" rtlCol="0">
            <a:spAutoFit/>
          </a:bodyPr>
          <a:lstStyle/>
          <a:p>
            <a:endParaRPr lang="sv-FI" dirty="0"/>
          </a:p>
        </p:txBody>
      </p:sp>
      <p:sp>
        <p:nvSpPr>
          <p:cNvPr id="5" name="TextBox 4"/>
          <p:cNvSpPr txBox="1"/>
          <p:nvPr/>
        </p:nvSpPr>
        <p:spPr>
          <a:xfrm>
            <a:off x="593576" y="2072757"/>
            <a:ext cx="7009985" cy="5632311"/>
          </a:xfrm>
          <a:prstGeom prst="rect">
            <a:avLst/>
          </a:prstGeom>
          <a:noFill/>
        </p:spPr>
        <p:txBody>
          <a:bodyPr wrap="square" rtlCol="0">
            <a:spAutoFit/>
          </a:bodyPr>
          <a:lstStyle/>
          <a:p>
            <a:r>
              <a:rPr lang="sv-FI" sz="2400" dirty="0" err="1"/>
              <a:t>Ecosystem</a:t>
            </a:r>
            <a:r>
              <a:rPr lang="sv-FI" sz="2400" dirty="0"/>
              <a:t> </a:t>
            </a:r>
            <a:r>
              <a:rPr lang="sv-FI" sz="2400" dirty="0" err="1"/>
              <a:t>functioning</a:t>
            </a:r>
            <a:r>
              <a:rPr lang="sv-FI" sz="2400" dirty="0"/>
              <a:t> is </a:t>
            </a:r>
            <a:r>
              <a:rPr lang="sv-FI" sz="2400" dirty="0" err="1"/>
              <a:t>traditionally</a:t>
            </a:r>
            <a:r>
              <a:rPr lang="sv-FI" sz="2400" dirty="0"/>
              <a:t> </a:t>
            </a:r>
            <a:r>
              <a:rPr lang="sv-FI" sz="2400" dirty="0" err="1"/>
              <a:t>defined</a:t>
            </a:r>
            <a:r>
              <a:rPr lang="sv-FI" sz="2400" dirty="0"/>
              <a:t> by </a:t>
            </a:r>
            <a:r>
              <a:rPr lang="sv-FI" sz="2400" dirty="0" err="1"/>
              <a:t>ecological</a:t>
            </a:r>
            <a:r>
              <a:rPr lang="sv-FI" sz="2400" dirty="0"/>
              <a:t> </a:t>
            </a:r>
            <a:r>
              <a:rPr lang="sv-FI" sz="2400" dirty="0" err="1"/>
              <a:t>processes</a:t>
            </a:r>
            <a:r>
              <a:rPr lang="sv-FI" sz="2400" dirty="0"/>
              <a:t>, for </a:t>
            </a:r>
            <a:r>
              <a:rPr lang="sv-FI" sz="2400" dirty="0" err="1"/>
              <a:t>example</a:t>
            </a:r>
            <a:r>
              <a:rPr lang="sv-FI" sz="2400" dirty="0"/>
              <a:t>:</a:t>
            </a:r>
          </a:p>
          <a:p>
            <a:endParaRPr lang="sv-FI" sz="2400" dirty="0"/>
          </a:p>
          <a:p>
            <a:pPr marL="457200" indent="-457200">
              <a:buFont typeface="Arial" panose="020B0604020202020204" pitchFamily="34" charset="0"/>
              <a:buChar char="•"/>
            </a:pPr>
            <a:r>
              <a:rPr lang="nb-NO" sz="2400" dirty="0"/>
              <a:t>Productivity</a:t>
            </a:r>
            <a:endParaRPr lang="sv-FI" sz="2400" dirty="0"/>
          </a:p>
          <a:p>
            <a:pPr marL="457200" indent="-457200">
              <a:buFont typeface="Arial" panose="020B0604020202020204" pitchFamily="34" charset="0"/>
              <a:buChar char="•"/>
            </a:pPr>
            <a:r>
              <a:rPr lang="sv-FI" sz="2400" dirty="0"/>
              <a:t>Total </a:t>
            </a:r>
            <a:r>
              <a:rPr lang="sv-FI" sz="2400" dirty="0" err="1"/>
              <a:t>biomass</a:t>
            </a:r>
            <a:endParaRPr lang="sv-FI" sz="2400" dirty="0"/>
          </a:p>
          <a:p>
            <a:pPr marL="457200" indent="-457200">
              <a:buFont typeface="Arial" panose="020B0604020202020204" pitchFamily="34" charset="0"/>
              <a:buChar char="•"/>
            </a:pPr>
            <a:r>
              <a:rPr lang="nb-NO" sz="2400" dirty="0" err="1"/>
              <a:t>Primary</a:t>
            </a:r>
            <a:r>
              <a:rPr lang="nb-NO" sz="2400" dirty="0"/>
              <a:t> </a:t>
            </a:r>
            <a:r>
              <a:rPr lang="nb-NO" sz="2400" dirty="0" err="1"/>
              <a:t>production</a:t>
            </a:r>
            <a:endParaRPr lang="sv-FI" sz="2400" dirty="0"/>
          </a:p>
          <a:p>
            <a:pPr marL="457200" indent="-457200">
              <a:buFont typeface="Arial" panose="020B0604020202020204" pitchFamily="34" charset="0"/>
              <a:buChar char="•"/>
            </a:pPr>
            <a:r>
              <a:rPr lang="nb-NO" sz="2400" dirty="0" err="1"/>
              <a:t>Secondary</a:t>
            </a:r>
            <a:r>
              <a:rPr lang="nb-NO" sz="2400" dirty="0"/>
              <a:t> </a:t>
            </a:r>
            <a:r>
              <a:rPr lang="nb-NO" sz="2400" dirty="0" err="1"/>
              <a:t>production</a:t>
            </a:r>
            <a:endParaRPr lang="sv-FI" sz="2400" dirty="0"/>
          </a:p>
          <a:p>
            <a:pPr marL="457200" indent="-457200">
              <a:buFont typeface="Arial" panose="020B0604020202020204" pitchFamily="34" charset="0"/>
              <a:buChar char="•"/>
            </a:pPr>
            <a:r>
              <a:rPr lang="sv-FI" sz="2400" dirty="0"/>
              <a:t>Pollination</a:t>
            </a:r>
          </a:p>
          <a:p>
            <a:pPr marL="457200" indent="-457200">
              <a:buFont typeface="Arial" panose="020B0604020202020204" pitchFamily="34" charset="0"/>
              <a:buChar char="•"/>
            </a:pPr>
            <a:r>
              <a:rPr lang="sv-FI" sz="2400" dirty="0" err="1"/>
              <a:t>Nutrient</a:t>
            </a:r>
            <a:r>
              <a:rPr lang="sv-FI" sz="2400" dirty="0"/>
              <a:t> </a:t>
            </a:r>
            <a:r>
              <a:rPr lang="sv-FI" sz="2400" dirty="0" err="1"/>
              <a:t>cycling</a:t>
            </a:r>
            <a:endParaRPr lang="sv-FI" sz="2400" dirty="0"/>
          </a:p>
          <a:p>
            <a:pPr marL="457200" indent="-457200">
              <a:buFont typeface="Arial" panose="020B0604020202020204" pitchFamily="34" charset="0"/>
              <a:buChar char="•"/>
            </a:pPr>
            <a:r>
              <a:rPr lang="nb-NO" sz="3200" b="1" dirty="0"/>
              <a:t>Total </a:t>
            </a:r>
            <a:r>
              <a:rPr lang="nb-NO" sz="3200" b="1" dirty="0" err="1"/>
              <a:t>production</a:t>
            </a:r>
            <a:r>
              <a:rPr lang="nb-NO" sz="3200" b="1" dirty="0"/>
              <a:t> (total </a:t>
            </a:r>
            <a:r>
              <a:rPr lang="nb-NO" sz="3200" b="1" dirty="0" err="1"/>
              <a:t>energy</a:t>
            </a:r>
            <a:r>
              <a:rPr lang="nb-NO" sz="3200" b="1" dirty="0"/>
              <a:t> </a:t>
            </a:r>
            <a:r>
              <a:rPr lang="nb-NO" sz="3200" b="1" dirty="0" err="1"/>
              <a:t>flux</a:t>
            </a:r>
            <a:r>
              <a:rPr lang="nb-NO" sz="3200" b="1" dirty="0"/>
              <a:t>)</a:t>
            </a:r>
            <a:endParaRPr lang="sv-FI" sz="3200" b="1" dirty="0"/>
          </a:p>
          <a:p>
            <a:endParaRPr lang="nb-NO" sz="2400" dirty="0"/>
          </a:p>
          <a:p>
            <a:pPr marL="285750" indent="-285750">
              <a:buFont typeface="Arial" panose="020B0604020202020204" pitchFamily="34" charset="0"/>
              <a:buChar char="•"/>
            </a:pPr>
            <a:endParaRPr lang="nb-NO" sz="2400" dirty="0"/>
          </a:p>
          <a:p>
            <a:pPr marL="285750" indent="-285750">
              <a:buFont typeface="Arial" panose="020B0604020202020204" pitchFamily="34" charset="0"/>
              <a:buChar char="•"/>
            </a:pPr>
            <a:endParaRPr lang="nb-NO" sz="2400" dirty="0"/>
          </a:p>
          <a:p>
            <a:endParaRPr lang="nb-NO" sz="2400" dirty="0"/>
          </a:p>
          <a:p>
            <a:endParaRPr lang="sv-FI" sz="1600" dirty="0"/>
          </a:p>
        </p:txBody>
      </p:sp>
      <p:sp>
        <p:nvSpPr>
          <p:cNvPr id="8" name="Rectangle 7"/>
          <p:cNvSpPr/>
          <p:nvPr/>
        </p:nvSpPr>
        <p:spPr>
          <a:xfrm>
            <a:off x="7627449" y="2184645"/>
            <a:ext cx="3552056" cy="646331"/>
          </a:xfrm>
          <a:prstGeom prst="rect">
            <a:avLst/>
          </a:prstGeom>
        </p:spPr>
        <p:txBody>
          <a:bodyPr wrap="square">
            <a:spAutoFit/>
          </a:bodyPr>
          <a:lstStyle/>
          <a:p>
            <a:r>
              <a:rPr lang="nb-NO" dirty="0" err="1"/>
              <a:t>We</a:t>
            </a:r>
            <a:r>
              <a:rPr lang="nb-NO" dirty="0"/>
              <a:t> </a:t>
            </a:r>
            <a:r>
              <a:rPr lang="nb-NO" dirty="0" err="1"/>
              <a:t>define</a:t>
            </a:r>
            <a:r>
              <a:rPr lang="nb-NO" dirty="0"/>
              <a:t> </a:t>
            </a:r>
            <a:r>
              <a:rPr lang="nb-NO" dirty="0" err="1"/>
              <a:t>ecosystem</a:t>
            </a:r>
            <a:r>
              <a:rPr lang="nb-NO" dirty="0"/>
              <a:t> </a:t>
            </a:r>
            <a:r>
              <a:rPr lang="nb-NO" dirty="0" err="1"/>
              <a:t>functioning</a:t>
            </a:r>
            <a:r>
              <a:rPr lang="nb-NO" dirty="0"/>
              <a:t> as </a:t>
            </a:r>
            <a:r>
              <a:rPr lang="nb-NO" dirty="0" err="1"/>
              <a:t>the</a:t>
            </a:r>
            <a:r>
              <a:rPr lang="nb-NO" dirty="0"/>
              <a:t> total </a:t>
            </a:r>
            <a:r>
              <a:rPr lang="nb-NO" b="1" dirty="0" err="1"/>
              <a:t>flux</a:t>
            </a:r>
            <a:r>
              <a:rPr lang="nb-NO" b="1" dirty="0"/>
              <a:t> rate </a:t>
            </a:r>
            <a:r>
              <a:rPr lang="nb-NO" dirty="0"/>
              <a:t>per m2 per </a:t>
            </a:r>
            <a:r>
              <a:rPr lang="nb-NO" dirty="0" err="1"/>
              <a:t>day</a:t>
            </a:r>
            <a:endParaRPr lang="nb-NO"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5250"/>
          <a:stretch/>
        </p:blipFill>
        <p:spPr>
          <a:xfrm>
            <a:off x="7104112" y="2830976"/>
            <a:ext cx="4598730" cy="2057936"/>
          </a:xfrm>
          <a:prstGeom prst="rect">
            <a:avLst/>
          </a:prstGeom>
        </p:spPr>
      </p:pic>
    </p:spTree>
    <p:extLst>
      <p:ext uri="{BB962C8B-B14F-4D97-AF65-F5344CB8AC3E}">
        <p14:creationId xmlns:p14="http://schemas.microsoft.com/office/powerpoint/2010/main" val="380526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48363"/>
          <a:stretch/>
        </p:blipFill>
        <p:spPr>
          <a:xfrm>
            <a:off x="551384" y="2115472"/>
            <a:ext cx="5904657" cy="3918994"/>
          </a:xfrm>
          <a:prstGeom prst="rect">
            <a:avLst/>
          </a:prstGeom>
        </p:spPr>
      </p:pic>
      <p:sp>
        <p:nvSpPr>
          <p:cNvPr id="2" name="Rectangle 1"/>
          <p:cNvSpPr/>
          <p:nvPr/>
        </p:nvSpPr>
        <p:spPr>
          <a:xfrm>
            <a:off x="6096000" y="2505309"/>
            <a:ext cx="5040560" cy="1569660"/>
          </a:xfrm>
          <a:prstGeom prst="rect">
            <a:avLst/>
          </a:prstGeom>
        </p:spPr>
        <p:txBody>
          <a:bodyPr wrap="square">
            <a:spAutoFit/>
          </a:bodyPr>
          <a:lstStyle/>
          <a:p>
            <a:r>
              <a:rPr lang="nb-NO" sz="2000" dirty="0"/>
              <a:t>The </a:t>
            </a:r>
            <a:r>
              <a:rPr lang="nb-NO" sz="2000" dirty="0" err="1"/>
              <a:t>study</a:t>
            </a:r>
            <a:r>
              <a:rPr lang="nb-NO" sz="2000" dirty="0"/>
              <a:t> </a:t>
            </a:r>
            <a:r>
              <a:rPr lang="nb-NO" sz="2000" dirty="0" err="1"/>
              <a:t>period</a:t>
            </a:r>
            <a:r>
              <a:rPr lang="nb-NO" sz="2000" dirty="0"/>
              <a:t> </a:t>
            </a:r>
            <a:r>
              <a:rPr lang="nb-NO" sz="2000" dirty="0" err="1"/>
              <a:t>spans</a:t>
            </a:r>
            <a:r>
              <a:rPr lang="nb-NO" sz="2000" dirty="0"/>
              <a:t> from 1979 to 2016, </a:t>
            </a:r>
            <a:r>
              <a:rPr lang="nb-NO" sz="2000" dirty="0" err="1"/>
              <a:t>but</a:t>
            </a:r>
            <a:r>
              <a:rPr lang="nb-NO" sz="2000" dirty="0"/>
              <a:t> is </a:t>
            </a:r>
            <a:r>
              <a:rPr lang="nb-NO" sz="2000" dirty="0" err="1"/>
              <a:t>now</a:t>
            </a:r>
            <a:r>
              <a:rPr lang="nb-NO" sz="2000" dirty="0"/>
              <a:t> </a:t>
            </a:r>
            <a:r>
              <a:rPr lang="nb-NO" sz="2000" dirty="0" err="1"/>
              <a:t>reduced</a:t>
            </a:r>
            <a:r>
              <a:rPr lang="nb-NO" sz="2000" dirty="0"/>
              <a:t> to </a:t>
            </a:r>
            <a:r>
              <a:rPr lang="nb-NO" sz="2000" b="1" dirty="0"/>
              <a:t>1981-2014</a:t>
            </a:r>
            <a:r>
              <a:rPr lang="nb-NO" sz="2000" dirty="0"/>
              <a:t> due to a 5-y </a:t>
            </a:r>
            <a:r>
              <a:rPr lang="nb-NO" sz="2000" dirty="0" err="1"/>
              <a:t>moving</a:t>
            </a:r>
            <a:r>
              <a:rPr lang="nb-NO" sz="2000" dirty="0"/>
              <a:t> </a:t>
            </a:r>
            <a:r>
              <a:rPr lang="nb-NO" sz="2000" dirty="0" err="1"/>
              <a:t>window</a:t>
            </a:r>
            <a:r>
              <a:rPr lang="nb-NO" sz="2000" dirty="0"/>
              <a:t> to </a:t>
            </a:r>
            <a:r>
              <a:rPr lang="nb-NO" sz="2000" dirty="0" err="1"/>
              <a:t>complete</a:t>
            </a:r>
            <a:r>
              <a:rPr lang="nb-NO" sz="2000" dirty="0"/>
              <a:t> </a:t>
            </a:r>
            <a:r>
              <a:rPr lang="nb-NO" sz="2000" dirty="0" err="1"/>
              <a:t>missing</a:t>
            </a:r>
            <a:r>
              <a:rPr lang="nb-NO" sz="2000" dirty="0"/>
              <a:t> data in </a:t>
            </a:r>
            <a:r>
              <a:rPr lang="nb-NO" sz="2000" dirty="0" err="1"/>
              <a:t>the</a:t>
            </a:r>
            <a:r>
              <a:rPr lang="nb-NO" sz="2000" dirty="0"/>
              <a:t> time series</a:t>
            </a:r>
          </a:p>
          <a:p>
            <a:endParaRPr lang="nb-NO" sz="1600" dirty="0"/>
          </a:p>
        </p:txBody>
      </p:sp>
      <p:sp>
        <p:nvSpPr>
          <p:cNvPr id="8" name="Title 1">
            <a:extLst>
              <a:ext uri="{FF2B5EF4-FFF2-40B4-BE49-F238E27FC236}">
                <a16:creationId xmlns:a16="http://schemas.microsoft.com/office/drawing/2014/main" id="{D9DB9827-8824-43DD-AE52-3107A9182B88}"/>
              </a:ext>
            </a:extLst>
          </p:cNvPr>
          <p:cNvSpPr txBox="1">
            <a:spLocks/>
          </p:cNvSpPr>
          <p:nvPr/>
        </p:nvSpPr>
        <p:spPr>
          <a:xfrm>
            <a:off x="1055440" y="141897"/>
            <a:ext cx="640992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4000" dirty="0"/>
              <a:t>Case </a:t>
            </a:r>
            <a:r>
              <a:rPr lang="nl-NL" sz="4000" dirty="0" err="1"/>
              <a:t>study</a:t>
            </a:r>
            <a:r>
              <a:rPr lang="nl-NL" sz="4000" dirty="0"/>
              <a:t>: Gulf of Riga</a:t>
            </a:r>
            <a:endParaRPr lang="en-US" sz="4000" dirty="0"/>
          </a:p>
        </p:txBody>
      </p:sp>
      <p:sp>
        <p:nvSpPr>
          <p:cNvPr id="9" name="TextBox 8"/>
          <p:cNvSpPr txBox="1"/>
          <p:nvPr/>
        </p:nvSpPr>
        <p:spPr>
          <a:xfrm>
            <a:off x="1199456" y="1150387"/>
            <a:ext cx="9145016" cy="1015663"/>
          </a:xfrm>
          <a:prstGeom prst="rect">
            <a:avLst/>
          </a:prstGeom>
          <a:noFill/>
        </p:spPr>
        <p:txBody>
          <a:bodyPr wrap="square" rtlCol="0">
            <a:spAutoFit/>
          </a:bodyPr>
          <a:lstStyle/>
          <a:p>
            <a:r>
              <a:rPr lang="nb-NO" sz="2000" dirty="0"/>
              <a:t>The Gulf </a:t>
            </a:r>
            <a:r>
              <a:rPr lang="nb-NO" sz="2000" dirty="0" err="1"/>
              <a:t>of</a:t>
            </a:r>
            <a:r>
              <a:rPr lang="nb-NO" sz="2000" dirty="0"/>
              <a:t> Riga is a </a:t>
            </a:r>
            <a:r>
              <a:rPr lang="nb-NO" sz="2000" dirty="0" err="1"/>
              <a:t>a</a:t>
            </a:r>
            <a:r>
              <a:rPr lang="nb-NO" sz="2000" dirty="0"/>
              <a:t> </a:t>
            </a:r>
            <a:r>
              <a:rPr lang="nb-NO" sz="2000" dirty="0" err="1"/>
              <a:t>brakish</a:t>
            </a:r>
            <a:r>
              <a:rPr lang="nb-NO" sz="2000" dirty="0"/>
              <a:t>-water </a:t>
            </a:r>
            <a:r>
              <a:rPr lang="nb-NO" sz="2000" dirty="0" err="1"/>
              <a:t>semi-enclosed</a:t>
            </a:r>
            <a:r>
              <a:rPr lang="nb-NO" sz="2000" dirty="0"/>
              <a:t> sub-</a:t>
            </a:r>
            <a:r>
              <a:rPr lang="nb-NO" sz="2000" dirty="0" err="1"/>
              <a:t>basin</a:t>
            </a:r>
            <a:r>
              <a:rPr lang="nb-NO" sz="2000" dirty="0"/>
              <a:t> </a:t>
            </a:r>
            <a:r>
              <a:rPr lang="nb-NO" sz="2000" dirty="0" err="1"/>
              <a:t>of</a:t>
            </a:r>
            <a:r>
              <a:rPr lang="nb-NO" sz="2000" dirty="0"/>
              <a:t> </a:t>
            </a:r>
            <a:r>
              <a:rPr lang="nb-NO" sz="2000" dirty="0" err="1"/>
              <a:t>the</a:t>
            </a:r>
            <a:r>
              <a:rPr lang="nb-NO" sz="2000" dirty="0"/>
              <a:t> Baltic Sea in Northern Europe. It is </a:t>
            </a:r>
            <a:r>
              <a:rPr lang="nb-NO" sz="2000" dirty="0" err="1"/>
              <a:t>relatively</a:t>
            </a:r>
            <a:r>
              <a:rPr lang="nb-NO" sz="2000" dirty="0"/>
              <a:t> </a:t>
            </a:r>
            <a:r>
              <a:rPr lang="nb-NO" sz="2000" dirty="0" err="1"/>
              <a:t>shallow</a:t>
            </a:r>
            <a:r>
              <a:rPr lang="nb-NO" sz="2000" dirty="0"/>
              <a:t> (~27m </a:t>
            </a:r>
            <a:r>
              <a:rPr lang="nb-NO" sz="2000" dirty="0" err="1"/>
              <a:t>on</a:t>
            </a:r>
            <a:r>
              <a:rPr lang="nb-NO" sz="2000" dirty="0"/>
              <a:t> </a:t>
            </a:r>
            <a:r>
              <a:rPr lang="nb-NO" sz="2000" dirty="0" err="1"/>
              <a:t>average</a:t>
            </a:r>
            <a:r>
              <a:rPr lang="nb-NO" sz="2000" dirty="0"/>
              <a:t>) and </a:t>
            </a:r>
            <a:r>
              <a:rPr lang="nb-NO" sz="2000" dirty="0" err="1"/>
              <a:t>biological</a:t>
            </a:r>
            <a:r>
              <a:rPr lang="nb-NO" sz="2000" dirty="0"/>
              <a:t> </a:t>
            </a:r>
            <a:r>
              <a:rPr lang="nb-NO" sz="2000" dirty="0" err="1"/>
              <a:t>communties</a:t>
            </a:r>
            <a:r>
              <a:rPr lang="nb-NO" sz="2000" dirty="0"/>
              <a:t> </a:t>
            </a:r>
            <a:r>
              <a:rPr lang="nb-NO" sz="2000" dirty="0" err="1"/>
              <a:t>respond</a:t>
            </a:r>
            <a:r>
              <a:rPr lang="nb-NO" sz="2000" dirty="0"/>
              <a:t> </a:t>
            </a:r>
            <a:r>
              <a:rPr lang="nb-NO" sz="2000" dirty="0" err="1"/>
              <a:t>quickly</a:t>
            </a:r>
            <a:r>
              <a:rPr lang="nb-NO" sz="2000" dirty="0"/>
              <a:t> to </a:t>
            </a:r>
            <a:r>
              <a:rPr lang="nb-NO" sz="2000" dirty="0" err="1"/>
              <a:t>changes</a:t>
            </a:r>
            <a:r>
              <a:rPr lang="nb-NO" sz="2000" dirty="0"/>
              <a:t> in </a:t>
            </a:r>
            <a:r>
              <a:rPr lang="nb-NO" sz="2000" dirty="0" err="1"/>
              <a:t>the</a:t>
            </a:r>
            <a:r>
              <a:rPr lang="nb-NO" sz="2000" dirty="0"/>
              <a:t> </a:t>
            </a:r>
            <a:r>
              <a:rPr lang="nb-NO" sz="2000" dirty="0" err="1"/>
              <a:t>environment</a:t>
            </a:r>
            <a:r>
              <a:rPr lang="nb-NO" sz="2000" dirty="0"/>
              <a:t>. </a:t>
            </a:r>
            <a:endParaRPr lang="sv-FI" sz="2000" dirty="0"/>
          </a:p>
        </p:txBody>
      </p:sp>
    </p:spTree>
    <p:extLst>
      <p:ext uri="{BB962C8B-B14F-4D97-AF65-F5344CB8AC3E}">
        <p14:creationId xmlns:p14="http://schemas.microsoft.com/office/powerpoint/2010/main" val="306893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DB9827-8824-43DD-AE52-3107A9182B88}"/>
              </a:ext>
            </a:extLst>
          </p:cNvPr>
          <p:cNvSpPr txBox="1">
            <a:spLocks/>
          </p:cNvSpPr>
          <p:nvPr/>
        </p:nvSpPr>
        <p:spPr>
          <a:xfrm>
            <a:off x="250398" y="46684"/>
            <a:ext cx="1113777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TextBox 9">
            <a:extLst>
              <a:ext uri="{FF2B5EF4-FFF2-40B4-BE49-F238E27FC236}">
                <a16:creationId xmlns:a16="http://schemas.microsoft.com/office/drawing/2014/main" id="{B7A4AA60-4D2C-E24D-9DA1-FE8759479DDF}"/>
              </a:ext>
            </a:extLst>
          </p:cNvPr>
          <p:cNvSpPr txBox="1"/>
          <p:nvPr/>
        </p:nvSpPr>
        <p:spPr>
          <a:xfrm>
            <a:off x="896729" y="1105533"/>
            <a:ext cx="9917904" cy="1200329"/>
          </a:xfrm>
          <a:prstGeom prst="rect">
            <a:avLst/>
          </a:prstGeom>
          <a:noFill/>
        </p:spPr>
        <p:txBody>
          <a:bodyPr wrap="square" rtlCol="0">
            <a:spAutoFit/>
          </a:bodyPr>
          <a:lstStyle/>
          <a:p>
            <a:pPr lvl="1"/>
            <a:r>
              <a:rPr lang="nb-NO" sz="2400" dirty="0"/>
              <a:t>Sea </a:t>
            </a:r>
            <a:r>
              <a:rPr lang="nb-NO" sz="2400" dirty="0" err="1"/>
              <a:t>surface</a:t>
            </a:r>
            <a:r>
              <a:rPr lang="nb-NO" sz="2400" dirty="0"/>
              <a:t> </a:t>
            </a:r>
            <a:r>
              <a:rPr lang="nb-NO" sz="2400" dirty="0" err="1"/>
              <a:t>temperatures</a:t>
            </a:r>
            <a:r>
              <a:rPr lang="nb-NO" sz="2400" dirty="0"/>
              <a:t> have </a:t>
            </a:r>
            <a:r>
              <a:rPr lang="nb-NO" sz="2400" dirty="0" err="1"/>
              <a:t>increased</a:t>
            </a:r>
            <a:r>
              <a:rPr lang="nb-NO" sz="2400" dirty="0"/>
              <a:t> and </a:t>
            </a:r>
            <a:r>
              <a:rPr lang="nb-NO" sz="2400" dirty="0" err="1"/>
              <a:t>bottom</a:t>
            </a:r>
            <a:r>
              <a:rPr lang="nb-NO" sz="2400" dirty="0"/>
              <a:t> </a:t>
            </a:r>
            <a:r>
              <a:rPr lang="nb-NO" sz="2400" dirty="0" err="1"/>
              <a:t>salinity</a:t>
            </a:r>
            <a:r>
              <a:rPr lang="nb-NO" sz="2400" dirty="0"/>
              <a:t> </a:t>
            </a:r>
            <a:r>
              <a:rPr lang="nb-NO" sz="2400" dirty="0" err="1"/>
              <a:t>decreased</a:t>
            </a:r>
            <a:r>
              <a:rPr lang="nb-NO" sz="2400" dirty="0"/>
              <a:t> during </a:t>
            </a:r>
            <a:r>
              <a:rPr lang="nb-NO" sz="2400" dirty="0" err="1"/>
              <a:t>the</a:t>
            </a:r>
            <a:r>
              <a:rPr lang="nb-NO" sz="2400" dirty="0"/>
              <a:t> </a:t>
            </a:r>
            <a:r>
              <a:rPr lang="nb-NO" sz="2400" dirty="0" err="1"/>
              <a:t>study</a:t>
            </a:r>
            <a:r>
              <a:rPr lang="nb-NO" sz="2400" dirty="0"/>
              <a:t> </a:t>
            </a:r>
            <a:r>
              <a:rPr lang="nb-NO" sz="2400" dirty="0" err="1"/>
              <a:t>period</a:t>
            </a:r>
            <a:r>
              <a:rPr lang="nb-NO" sz="2400" dirty="0"/>
              <a:t> and have </a:t>
            </a:r>
            <a:r>
              <a:rPr lang="nb-NO" sz="2400" dirty="0" err="1"/>
              <a:t>been</a:t>
            </a:r>
            <a:r>
              <a:rPr lang="nb-NO" sz="2400" dirty="0"/>
              <a:t> </a:t>
            </a:r>
            <a:r>
              <a:rPr lang="nb-NO" sz="2400" dirty="0" err="1"/>
              <a:t>identified</a:t>
            </a:r>
            <a:r>
              <a:rPr lang="nb-NO" sz="2400" dirty="0"/>
              <a:t> as </a:t>
            </a:r>
            <a:r>
              <a:rPr lang="nb-NO" sz="2400" dirty="0" err="1"/>
              <a:t>possible</a:t>
            </a:r>
            <a:r>
              <a:rPr lang="nb-NO" sz="2400" dirty="0"/>
              <a:t> drivers </a:t>
            </a:r>
            <a:r>
              <a:rPr lang="nb-NO" sz="2400" dirty="0" err="1"/>
              <a:t>of</a:t>
            </a:r>
            <a:r>
              <a:rPr lang="nb-NO" sz="2400" dirty="0"/>
              <a:t> </a:t>
            </a:r>
            <a:r>
              <a:rPr lang="nb-NO" sz="2400" dirty="0" err="1"/>
              <a:t>change</a:t>
            </a:r>
            <a:endParaRPr lang="en-US" sz="2400" dirty="0"/>
          </a:p>
        </p:txBody>
      </p:sp>
      <p:pic>
        <p:nvPicPr>
          <p:cNvPr id="11" name="Picture 10"/>
          <p:cNvPicPr/>
          <p:nvPr/>
        </p:nvPicPr>
        <p:blipFill rotWithShape="1">
          <a:blip r:embed="rId3">
            <a:extLst>
              <a:ext uri="{28A0092B-C50C-407E-A947-70E740481C1C}">
                <a14:useLocalDpi xmlns:a14="http://schemas.microsoft.com/office/drawing/2010/main" val="0"/>
              </a:ext>
            </a:extLst>
          </a:blip>
          <a:srcRect l="68909" t="41108" b="30682"/>
          <a:stretch/>
        </p:blipFill>
        <p:spPr bwMode="auto">
          <a:xfrm>
            <a:off x="896729" y="2422123"/>
            <a:ext cx="5548977" cy="3768565"/>
          </a:xfrm>
          <a:prstGeom prst="rect">
            <a:avLst/>
          </a:prstGeom>
          <a:noFill/>
        </p:spPr>
      </p:pic>
      <p:sp>
        <p:nvSpPr>
          <p:cNvPr id="12" name="TextBox 11"/>
          <p:cNvSpPr txBox="1"/>
          <p:nvPr/>
        </p:nvSpPr>
        <p:spPr>
          <a:xfrm>
            <a:off x="3278234" y="6386455"/>
            <a:ext cx="2784352" cy="338554"/>
          </a:xfrm>
          <a:prstGeom prst="rect">
            <a:avLst/>
          </a:prstGeom>
          <a:noFill/>
        </p:spPr>
        <p:txBody>
          <a:bodyPr wrap="none" rtlCol="0">
            <a:spAutoFit/>
          </a:bodyPr>
          <a:lstStyle/>
          <a:p>
            <a:r>
              <a:rPr lang="nb-NO" sz="1600" dirty="0"/>
              <a:t>Pecuchet et al. 2020 </a:t>
            </a:r>
            <a:r>
              <a:rPr lang="nb-NO" sz="1600" i="1" dirty="0"/>
              <a:t>Ecography</a:t>
            </a:r>
            <a:endParaRPr lang="sv-FI" sz="1600" i="1" dirty="0"/>
          </a:p>
        </p:txBody>
      </p:sp>
      <p:sp>
        <p:nvSpPr>
          <p:cNvPr id="14" name="TextBox 13"/>
          <p:cNvSpPr txBox="1"/>
          <p:nvPr/>
        </p:nvSpPr>
        <p:spPr>
          <a:xfrm rot="16200000">
            <a:off x="-98362" y="3452029"/>
            <a:ext cx="1404615" cy="646331"/>
          </a:xfrm>
          <a:prstGeom prst="rect">
            <a:avLst/>
          </a:prstGeom>
          <a:noFill/>
        </p:spPr>
        <p:txBody>
          <a:bodyPr wrap="none" rtlCol="0">
            <a:spAutoFit/>
          </a:bodyPr>
          <a:lstStyle/>
          <a:p>
            <a:r>
              <a:rPr lang="nb-NO" dirty="0"/>
              <a:t>Environment</a:t>
            </a:r>
          </a:p>
          <a:p>
            <a:r>
              <a:rPr lang="nb-NO" dirty="0" err="1"/>
              <a:t>Standardised</a:t>
            </a:r>
            <a:endParaRPr lang="sv-FI" dirty="0"/>
          </a:p>
        </p:txBody>
      </p:sp>
      <p:sp>
        <p:nvSpPr>
          <p:cNvPr id="17" name="Title 1">
            <a:extLst>
              <a:ext uri="{FF2B5EF4-FFF2-40B4-BE49-F238E27FC236}">
                <a16:creationId xmlns:a16="http://schemas.microsoft.com/office/drawing/2014/main" id="{D9DB9827-8824-43DD-AE52-3107A9182B88}"/>
              </a:ext>
            </a:extLst>
          </p:cNvPr>
          <p:cNvSpPr txBox="1">
            <a:spLocks/>
          </p:cNvSpPr>
          <p:nvPr/>
        </p:nvSpPr>
        <p:spPr>
          <a:xfrm>
            <a:off x="1343472" y="442752"/>
            <a:ext cx="733549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dirty="0" err="1"/>
              <a:t>Environmental</a:t>
            </a:r>
            <a:r>
              <a:rPr lang="nl-NL" sz="3600" dirty="0"/>
              <a:t> changes (1981-2014)</a:t>
            </a:r>
            <a:endParaRPr lang="en-US" dirty="0"/>
          </a:p>
        </p:txBody>
      </p:sp>
    </p:spTree>
    <p:extLst>
      <p:ext uri="{BB962C8B-B14F-4D97-AF65-F5344CB8AC3E}">
        <p14:creationId xmlns:p14="http://schemas.microsoft.com/office/powerpoint/2010/main" val="155937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9827-8824-43DD-AE52-3107A9182B88}"/>
              </a:ext>
            </a:extLst>
          </p:cNvPr>
          <p:cNvSpPr txBox="1">
            <a:spLocks/>
          </p:cNvSpPr>
          <p:nvPr/>
        </p:nvSpPr>
        <p:spPr>
          <a:xfrm>
            <a:off x="479376" y="404664"/>
            <a:ext cx="813690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dirty="0"/>
              <a:t>Changes in species </a:t>
            </a:r>
            <a:r>
              <a:rPr lang="nl-NL" sz="3600" dirty="0" err="1"/>
              <a:t>dynamics</a:t>
            </a:r>
            <a:r>
              <a:rPr lang="nl-NL" sz="3600" dirty="0"/>
              <a:t> (1981-2014)</a:t>
            </a:r>
            <a:endParaRPr lang="en-US" dirty="0"/>
          </a:p>
        </p:txBody>
      </p:sp>
      <p:sp>
        <p:nvSpPr>
          <p:cNvPr id="3" name="object 3"/>
          <p:cNvSpPr/>
          <p:nvPr/>
        </p:nvSpPr>
        <p:spPr>
          <a:xfrm>
            <a:off x="551384" y="1540534"/>
            <a:ext cx="5163297" cy="1586483"/>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1919536" y="2939922"/>
            <a:ext cx="3576302" cy="3096344"/>
          </a:xfrm>
          <a:prstGeom prst="rect">
            <a:avLst/>
          </a:prstGeom>
          <a:blipFill>
            <a:blip r:embed="rId4" cstate="print"/>
            <a:stretch>
              <a:fillRect/>
            </a:stretch>
          </a:blipFill>
        </p:spPr>
        <p:txBody>
          <a:bodyPr wrap="square" lIns="0" tIns="0" rIns="0" bIns="0" rtlCol="0"/>
          <a:lstStyle/>
          <a:p>
            <a:endParaRPr/>
          </a:p>
        </p:txBody>
      </p:sp>
      <p:sp>
        <p:nvSpPr>
          <p:cNvPr id="5" name="object 6"/>
          <p:cNvSpPr txBox="1"/>
          <p:nvPr/>
        </p:nvSpPr>
        <p:spPr>
          <a:xfrm>
            <a:off x="3470868" y="6381328"/>
            <a:ext cx="21539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Casini et al. </a:t>
            </a:r>
            <a:r>
              <a:rPr sz="1800" dirty="0">
                <a:latin typeface="Calibri"/>
                <a:cs typeface="Calibri"/>
              </a:rPr>
              <a:t>2012</a:t>
            </a:r>
            <a:r>
              <a:rPr sz="1800" spc="-30" dirty="0">
                <a:latin typeface="Calibri"/>
                <a:cs typeface="Calibri"/>
              </a:rPr>
              <a:t> </a:t>
            </a:r>
            <a:r>
              <a:rPr sz="1800" i="1" spc="-5" dirty="0">
                <a:latin typeface="Calibri"/>
                <a:cs typeface="Calibri"/>
              </a:rPr>
              <a:t>PNAS</a:t>
            </a:r>
            <a:endParaRPr sz="1800" dirty="0">
              <a:latin typeface="Calibri"/>
              <a:cs typeface="Calibri"/>
            </a:endParaRPr>
          </a:p>
        </p:txBody>
      </p:sp>
      <p:sp>
        <p:nvSpPr>
          <p:cNvPr id="6" name="TextBox 5"/>
          <p:cNvSpPr txBox="1"/>
          <p:nvPr/>
        </p:nvSpPr>
        <p:spPr>
          <a:xfrm>
            <a:off x="6384032" y="1687444"/>
            <a:ext cx="4968552" cy="2308324"/>
          </a:xfrm>
          <a:prstGeom prst="rect">
            <a:avLst/>
          </a:prstGeom>
          <a:noFill/>
        </p:spPr>
        <p:txBody>
          <a:bodyPr wrap="square" rtlCol="0">
            <a:spAutoFit/>
          </a:bodyPr>
          <a:lstStyle/>
          <a:p>
            <a:r>
              <a:rPr lang="nb-NO" sz="2400" dirty="0"/>
              <a:t>Abrupt </a:t>
            </a:r>
            <a:r>
              <a:rPr lang="nb-NO" sz="2400" dirty="0" err="1"/>
              <a:t>biological</a:t>
            </a:r>
            <a:r>
              <a:rPr lang="nb-NO" sz="2400" dirty="0"/>
              <a:t> </a:t>
            </a:r>
            <a:r>
              <a:rPr lang="nb-NO" sz="2400" dirty="0" err="1"/>
              <a:t>changes</a:t>
            </a:r>
            <a:r>
              <a:rPr lang="nb-NO" sz="2400" dirty="0"/>
              <a:t> (regime </a:t>
            </a:r>
            <a:r>
              <a:rPr lang="nb-NO" sz="2400" dirty="0" err="1"/>
              <a:t>shift</a:t>
            </a:r>
            <a:r>
              <a:rPr lang="nb-NO" sz="2400" dirty="0"/>
              <a:t>) </a:t>
            </a:r>
            <a:r>
              <a:rPr lang="nb-NO" sz="2400" dirty="0" err="1"/>
              <a:t>occurred</a:t>
            </a:r>
            <a:r>
              <a:rPr lang="nb-NO" sz="2400" dirty="0"/>
              <a:t> at </a:t>
            </a:r>
            <a:r>
              <a:rPr lang="nb-NO" sz="2400" dirty="0" err="1"/>
              <a:t>the</a:t>
            </a:r>
            <a:r>
              <a:rPr lang="nb-NO" sz="2400" dirty="0"/>
              <a:t> end </a:t>
            </a:r>
            <a:r>
              <a:rPr lang="nb-NO" sz="2400" dirty="0" err="1"/>
              <a:t>of</a:t>
            </a:r>
            <a:r>
              <a:rPr lang="nb-NO" sz="2400" dirty="0"/>
              <a:t> </a:t>
            </a:r>
            <a:r>
              <a:rPr lang="nb-NO" sz="2400" dirty="0" err="1"/>
              <a:t>the</a:t>
            </a:r>
            <a:r>
              <a:rPr lang="nb-NO" sz="2400" dirty="0"/>
              <a:t> 1980s. This </a:t>
            </a:r>
            <a:r>
              <a:rPr lang="nb-NO" sz="2400" dirty="0" err="1"/>
              <a:t>shift</a:t>
            </a:r>
            <a:r>
              <a:rPr lang="nb-NO" sz="2400" dirty="0"/>
              <a:t> has </a:t>
            </a:r>
            <a:r>
              <a:rPr lang="nb-NO" sz="2400" dirty="0" err="1"/>
              <a:t>been</a:t>
            </a:r>
            <a:r>
              <a:rPr lang="nb-NO" sz="2400" dirty="0"/>
              <a:t> </a:t>
            </a:r>
            <a:r>
              <a:rPr lang="nb-NO" sz="2400" dirty="0" err="1"/>
              <a:t>linked</a:t>
            </a:r>
            <a:r>
              <a:rPr lang="nb-NO" sz="2400" dirty="0"/>
              <a:t> to </a:t>
            </a:r>
            <a:r>
              <a:rPr lang="nb-NO" sz="2400" dirty="0" err="1"/>
              <a:t>the</a:t>
            </a:r>
            <a:r>
              <a:rPr lang="nb-NO" sz="2400" dirty="0"/>
              <a:t> </a:t>
            </a:r>
            <a:r>
              <a:rPr lang="nb-NO" sz="2400" dirty="0" err="1"/>
              <a:t>disappearence</a:t>
            </a:r>
            <a:r>
              <a:rPr lang="nb-NO" sz="2400" dirty="0"/>
              <a:t> </a:t>
            </a:r>
            <a:r>
              <a:rPr lang="nb-NO" sz="2400" dirty="0" err="1"/>
              <a:t>of</a:t>
            </a:r>
            <a:r>
              <a:rPr lang="nb-NO" sz="2400" dirty="0"/>
              <a:t> </a:t>
            </a:r>
            <a:r>
              <a:rPr lang="nb-NO" sz="2400" dirty="0" err="1"/>
              <a:t>cod</a:t>
            </a:r>
            <a:r>
              <a:rPr lang="nb-NO" sz="2400" dirty="0"/>
              <a:t> (and </a:t>
            </a:r>
            <a:r>
              <a:rPr lang="nb-NO" sz="2400" dirty="0" err="1"/>
              <a:t>increase</a:t>
            </a:r>
            <a:r>
              <a:rPr lang="nb-NO" sz="2400" dirty="0"/>
              <a:t> in </a:t>
            </a:r>
            <a:r>
              <a:rPr lang="nb-NO" sz="2400" dirty="0" err="1"/>
              <a:t>herring</a:t>
            </a:r>
            <a:r>
              <a:rPr lang="nb-NO" sz="2400" dirty="0"/>
              <a:t>) </a:t>
            </a:r>
            <a:r>
              <a:rPr lang="nb-NO" sz="2400" dirty="0" err="1"/>
              <a:t>with</a:t>
            </a:r>
            <a:r>
              <a:rPr lang="nb-NO" sz="2400" dirty="0"/>
              <a:t> </a:t>
            </a:r>
            <a:r>
              <a:rPr lang="nb-NO" sz="2400" dirty="0" err="1"/>
              <a:t>cascading</a:t>
            </a:r>
            <a:r>
              <a:rPr lang="nb-NO" sz="2400" dirty="0"/>
              <a:t> </a:t>
            </a:r>
            <a:r>
              <a:rPr lang="nb-NO" sz="2400" dirty="0" err="1"/>
              <a:t>effects</a:t>
            </a:r>
            <a:r>
              <a:rPr lang="nb-NO" sz="2400" dirty="0"/>
              <a:t> </a:t>
            </a:r>
            <a:r>
              <a:rPr lang="nb-NO" sz="2400" dirty="0" err="1"/>
              <a:t>on</a:t>
            </a:r>
            <a:r>
              <a:rPr lang="nb-NO" sz="2400" dirty="0"/>
              <a:t> </a:t>
            </a:r>
            <a:r>
              <a:rPr lang="nb-NO" sz="2400" dirty="0" err="1"/>
              <a:t>lower</a:t>
            </a:r>
            <a:r>
              <a:rPr lang="nb-NO" sz="2400" dirty="0"/>
              <a:t> </a:t>
            </a:r>
            <a:r>
              <a:rPr lang="nb-NO" sz="2400" dirty="0" err="1"/>
              <a:t>trophic</a:t>
            </a:r>
            <a:r>
              <a:rPr lang="nb-NO" sz="2400" dirty="0"/>
              <a:t> </a:t>
            </a:r>
            <a:r>
              <a:rPr lang="nb-NO" sz="2400" dirty="0" err="1"/>
              <a:t>levels</a:t>
            </a:r>
            <a:r>
              <a:rPr lang="nb-NO" sz="2400" dirty="0"/>
              <a:t>.</a:t>
            </a:r>
            <a:endParaRPr lang="sv-FI" sz="2400" dirty="0"/>
          </a:p>
        </p:txBody>
      </p:sp>
    </p:spTree>
    <p:extLst>
      <p:ext uri="{BB962C8B-B14F-4D97-AF65-F5344CB8AC3E}">
        <p14:creationId xmlns:p14="http://schemas.microsoft.com/office/powerpoint/2010/main" val="376339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0493" y="1268760"/>
            <a:ext cx="7992888" cy="4713266"/>
          </a:xfrm>
          <a:prstGeom prst="rect">
            <a:avLst/>
          </a:prstGeom>
        </p:spPr>
      </p:pic>
      <p:sp>
        <p:nvSpPr>
          <p:cNvPr id="4" name="TextBox 3"/>
          <p:cNvSpPr txBox="1"/>
          <p:nvPr/>
        </p:nvSpPr>
        <p:spPr>
          <a:xfrm>
            <a:off x="6312024" y="6309320"/>
            <a:ext cx="1869551" cy="338554"/>
          </a:xfrm>
          <a:prstGeom prst="rect">
            <a:avLst/>
          </a:prstGeom>
          <a:noFill/>
        </p:spPr>
        <p:txBody>
          <a:bodyPr wrap="none" rtlCol="0">
            <a:spAutoFit/>
          </a:bodyPr>
          <a:lstStyle/>
          <a:p>
            <a:r>
              <a:rPr lang="nb-NO" sz="1600" dirty="0"/>
              <a:t>Pecuchet et al. 2019</a:t>
            </a:r>
            <a:endParaRPr lang="sv-FI" sz="1600" dirty="0"/>
          </a:p>
        </p:txBody>
      </p:sp>
      <p:sp>
        <p:nvSpPr>
          <p:cNvPr id="5" name="Title 1">
            <a:extLst>
              <a:ext uri="{FF2B5EF4-FFF2-40B4-BE49-F238E27FC236}">
                <a16:creationId xmlns:a16="http://schemas.microsoft.com/office/drawing/2014/main" id="{D9DB9827-8824-43DD-AE52-3107A9182B88}"/>
              </a:ext>
            </a:extLst>
          </p:cNvPr>
          <p:cNvSpPr txBox="1">
            <a:spLocks/>
          </p:cNvSpPr>
          <p:nvPr/>
        </p:nvSpPr>
        <p:spPr>
          <a:xfrm>
            <a:off x="623392" y="332656"/>
            <a:ext cx="813690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dirty="0"/>
              <a:t>Changes in CW </a:t>
            </a:r>
            <a:r>
              <a:rPr lang="nl-NL" sz="3600" dirty="0" err="1"/>
              <a:t>trait</a:t>
            </a:r>
            <a:r>
              <a:rPr lang="nl-NL" sz="3600" dirty="0"/>
              <a:t> </a:t>
            </a:r>
            <a:r>
              <a:rPr lang="nl-NL" sz="3600" dirty="0" err="1"/>
              <a:t>structure</a:t>
            </a:r>
            <a:r>
              <a:rPr lang="nl-NL" sz="3600" dirty="0"/>
              <a:t> (1981-2014)</a:t>
            </a:r>
            <a:endParaRPr lang="en-US" dirty="0"/>
          </a:p>
        </p:txBody>
      </p:sp>
      <p:sp>
        <p:nvSpPr>
          <p:cNvPr id="7" name="TextBox 6"/>
          <p:cNvSpPr txBox="1"/>
          <p:nvPr/>
        </p:nvSpPr>
        <p:spPr>
          <a:xfrm>
            <a:off x="8412079" y="2204864"/>
            <a:ext cx="3597652" cy="1200329"/>
          </a:xfrm>
          <a:prstGeom prst="rect">
            <a:avLst/>
          </a:prstGeom>
          <a:noFill/>
        </p:spPr>
        <p:txBody>
          <a:bodyPr wrap="none" rtlCol="0">
            <a:spAutoFit/>
          </a:bodyPr>
          <a:lstStyle/>
          <a:p>
            <a:r>
              <a:rPr lang="nb-NO" b="1" dirty="0">
                <a:solidFill>
                  <a:srgbClr val="009999"/>
                </a:solidFill>
              </a:rPr>
              <a:t>Large </a:t>
            </a:r>
            <a:r>
              <a:rPr lang="nb-NO" b="1" dirty="0" err="1">
                <a:solidFill>
                  <a:srgbClr val="009999"/>
                </a:solidFill>
              </a:rPr>
              <a:t>silica-wall</a:t>
            </a:r>
            <a:r>
              <a:rPr lang="nb-NO" b="1" dirty="0">
                <a:solidFill>
                  <a:srgbClr val="009999"/>
                </a:solidFill>
              </a:rPr>
              <a:t>   </a:t>
            </a:r>
            <a:r>
              <a:rPr lang="nb-NO" dirty="0">
                <a:sym typeface="Wingdings" panose="05000000000000000000" pitchFamily="2" charset="2"/>
              </a:rPr>
              <a:t> </a:t>
            </a:r>
            <a:r>
              <a:rPr lang="nb-NO" b="1" dirty="0" err="1">
                <a:solidFill>
                  <a:srgbClr val="009999"/>
                </a:solidFill>
                <a:sym typeface="Wingdings" panose="05000000000000000000" pitchFamily="2" charset="2"/>
              </a:rPr>
              <a:t>Motile</a:t>
            </a:r>
            <a:endParaRPr lang="nb-NO" b="1" dirty="0">
              <a:solidFill>
                <a:srgbClr val="009999"/>
              </a:solidFill>
              <a:sym typeface="Wingdings" panose="05000000000000000000" pitchFamily="2" charset="2"/>
            </a:endParaRPr>
          </a:p>
          <a:p>
            <a:r>
              <a:rPr lang="nb-NO" b="1" dirty="0" err="1">
                <a:solidFill>
                  <a:srgbClr val="C00000"/>
                </a:solidFill>
                <a:sym typeface="Wingdings" panose="05000000000000000000" pitchFamily="2" charset="2"/>
              </a:rPr>
              <a:t>Deposit-feeder</a:t>
            </a:r>
            <a:r>
              <a:rPr lang="nb-NO" dirty="0">
                <a:sym typeface="Wingdings" panose="05000000000000000000" pitchFamily="2" charset="2"/>
              </a:rPr>
              <a:t>     </a:t>
            </a:r>
            <a:r>
              <a:rPr lang="nb-NO" b="1" dirty="0">
                <a:solidFill>
                  <a:srgbClr val="C00000"/>
                </a:solidFill>
                <a:sym typeface="Wingdings" panose="05000000000000000000" pitchFamily="2" charset="2"/>
              </a:rPr>
              <a:t>Large </a:t>
            </a:r>
            <a:r>
              <a:rPr lang="nb-NO" b="1" dirty="0" err="1">
                <a:solidFill>
                  <a:srgbClr val="C00000"/>
                </a:solidFill>
                <a:sym typeface="Wingdings" panose="05000000000000000000" pitchFamily="2" charset="2"/>
              </a:rPr>
              <a:t>scavenger</a:t>
            </a:r>
            <a:endParaRPr lang="nb-NO" b="1" dirty="0">
              <a:solidFill>
                <a:srgbClr val="C00000"/>
              </a:solidFill>
              <a:sym typeface="Wingdings" panose="05000000000000000000" pitchFamily="2" charset="2"/>
            </a:endParaRPr>
          </a:p>
          <a:p>
            <a:r>
              <a:rPr lang="nb-NO" b="1" dirty="0" err="1">
                <a:solidFill>
                  <a:srgbClr val="FFCC66"/>
                </a:solidFill>
                <a:sym typeface="Wingdings" panose="05000000000000000000" pitchFamily="2" charset="2"/>
              </a:rPr>
              <a:t>Feeding-current</a:t>
            </a:r>
            <a:r>
              <a:rPr lang="nb-NO" b="1" dirty="0">
                <a:solidFill>
                  <a:srgbClr val="FFCC66"/>
                </a:solidFill>
                <a:sym typeface="Wingdings" panose="05000000000000000000" pitchFamily="2" charset="2"/>
              </a:rPr>
              <a:t> </a:t>
            </a:r>
            <a:r>
              <a:rPr lang="nb-NO" dirty="0">
                <a:sym typeface="Wingdings" panose="05000000000000000000" pitchFamily="2" charset="2"/>
              </a:rPr>
              <a:t>   </a:t>
            </a:r>
            <a:r>
              <a:rPr lang="nb-NO" b="1" dirty="0" err="1">
                <a:solidFill>
                  <a:srgbClr val="FFCC66"/>
                </a:solidFill>
                <a:sym typeface="Wingdings" panose="05000000000000000000" pitchFamily="2" charset="2"/>
              </a:rPr>
              <a:t>Ambush</a:t>
            </a:r>
            <a:r>
              <a:rPr lang="nb-NO" b="1" dirty="0">
                <a:solidFill>
                  <a:srgbClr val="FFCC66"/>
                </a:solidFill>
                <a:sym typeface="Wingdings" panose="05000000000000000000" pitchFamily="2" charset="2"/>
              </a:rPr>
              <a:t> </a:t>
            </a:r>
            <a:r>
              <a:rPr lang="nb-NO" b="1" dirty="0" err="1">
                <a:solidFill>
                  <a:srgbClr val="FFCC66"/>
                </a:solidFill>
                <a:sym typeface="Wingdings" panose="05000000000000000000" pitchFamily="2" charset="2"/>
              </a:rPr>
              <a:t>feeder</a:t>
            </a:r>
            <a:endParaRPr lang="nb-NO" b="1" dirty="0">
              <a:solidFill>
                <a:srgbClr val="FFCC66"/>
              </a:solidFill>
              <a:sym typeface="Wingdings" panose="05000000000000000000" pitchFamily="2" charset="2"/>
            </a:endParaRPr>
          </a:p>
          <a:p>
            <a:r>
              <a:rPr lang="nb-NO" b="1" dirty="0">
                <a:solidFill>
                  <a:srgbClr val="663300"/>
                </a:solidFill>
                <a:sym typeface="Wingdings" panose="05000000000000000000" pitchFamily="2" charset="2"/>
              </a:rPr>
              <a:t>Large </a:t>
            </a:r>
            <a:r>
              <a:rPr lang="nb-NO" b="1" dirty="0" err="1">
                <a:solidFill>
                  <a:srgbClr val="663300"/>
                </a:solidFill>
                <a:sym typeface="Wingdings" panose="05000000000000000000" pitchFamily="2" charset="2"/>
              </a:rPr>
              <a:t>piscivorous</a:t>
            </a:r>
            <a:r>
              <a:rPr lang="nb-NO" b="1" dirty="0">
                <a:solidFill>
                  <a:srgbClr val="663300"/>
                </a:solidFill>
                <a:sym typeface="Wingdings" panose="05000000000000000000" pitchFamily="2" charset="2"/>
              </a:rPr>
              <a:t> </a:t>
            </a:r>
            <a:r>
              <a:rPr lang="nb-NO" dirty="0">
                <a:sym typeface="Wingdings" panose="05000000000000000000" pitchFamily="2" charset="2"/>
              </a:rPr>
              <a:t> </a:t>
            </a:r>
            <a:r>
              <a:rPr lang="nb-NO" b="1" dirty="0" err="1">
                <a:solidFill>
                  <a:srgbClr val="663300"/>
                </a:solidFill>
                <a:sym typeface="Wingdings" panose="05000000000000000000" pitchFamily="2" charset="2"/>
              </a:rPr>
              <a:t>Planktivorous</a:t>
            </a:r>
            <a:endParaRPr lang="sv-FI" b="1" dirty="0">
              <a:solidFill>
                <a:srgbClr val="663300"/>
              </a:solidFill>
            </a:endParaRPr>
          </a:p>
        </p:txBody>
      </p:sp>
      <p:cxnSp>
        <p:nvCxnSpPr>
          <p:cNvPr id="6" name="Straight Connector 5"/>
          <p:cNvCxnSpPr/>
          <p:nvPr/>
        </p:nvCxnSpPr>
        <p:spPr>
          <a:xfrm>
            <a:off x="2135560" y="2201619"/>
            <a:ext cx="0" cy="17314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440" y="1678079"/>
            <a:ext cx="6982235" cy="4608512"/>
          </a:xfrm>
          <a:prstGeom prst="rect">
            <a:avLst/>
          </a:prstGeom>
        </p:spPr>
      </p:pic>
      <p:sp>
        <p:nvSpPr>
          <p:cNvPr id="4" name="Title 1">
            <a:extLst>
              <a:ext uri="{FF2B5EF4-FFF2-40B4-BE49-F238E27FC236}">
                <a16:creationId xmlns:a16="http://schemas.microsoft.com/office/drawing/2014/main" id="{D9DB9827-8824-43DD-AE52-3107A9182B88}"/>
              </a:ext>
            </a:extLst>
          </p:cNvPr>
          <p:cNvSpPr txBox="1">
            <a:spLocks/>
          </p:cNvSpPr>
          <p:nvPr/>
        </p:nvSpPr>
        <p:spPr>
          <a:xfrm>
            <a:off x="1343472" y="288326"/>
            <a:ext cx="1001775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dirty="0"/>
              <a:t>Changes in food web </a:t>
            </a:r>
            <a:r>
              <a:rPr lang="nl-NL" sz="3600" dirty="0" err="1"/>
              <a:t>structure</a:t>
            </a:r>
            <a:r>
              <a:rPr lang="nl-NL" sz="3600" dirty="0"/>
              <a:t> </a:t>
            </a:r>
            <a:r>
              <a:rPr lang="nl-NL" sz="3600" dirty="0" err="1"/>
              <a:t>and</a:t>
            </a:r>
            <a:r>
              <a:rPr lang="nl-NL" sz="3600" dirty="0"/>
              <a:t> </a:t>
            </a:r>
            <a:r>
              <a:rPr lang="nl-NL" sz="3600" dirty="0" err="1"/>
              <a:t>ecosystem</a:t>
            </a:r>
            <a:r>
              <a:rPr lang="nl-NL" sz="3600" dirty="0"/>
              <a:t> </a:t>
            </a:r>
            <a:r>
              <a:rPr lang="nl-NL" sz="3600" dirty="0" err="1"/>
              <a:t>functioning</a:t>
            </a:r>
            <a:r>
              <a:rPr lang="nl-NL" sz="3600" dirty="0"/>
              <a:t> (1981-2014)</a:t>
            </a:r>
            <a:endParaRPr lang="en-US" dirty="0"/>
          </a:p>
        </p:txBody>
      </p:sp>
      <p:sp>
        <p:nvSpPr>
          <p:cNvPr id="5" name="TextBox 4"/>
          <p:cNvSpPr txBox="1"/>
          <p:nvPr/>
        </p:nvSpPr>
        <p:spPr>
          <a:xfrm>
            <a:off x="4740234" y="6286591"/>
            <a:ext cx="3297441" cy="369332"/>
          </a:xfrm>
          <a:prstGeom prst="rect">
            <a:avLst/>
          </a:prstGeom>
          <a:noFill/>
        </p:spPr>
        <p:txBody>
          <a:bodyPr wrap="none" rtlCol="0">
            <a:spAutoFit/>
          </a:bodyPr>
          <a:lstStyle/>
          <a:p>
            <a:r>
              <a:rPr lang="nb-NO" dirty="0"/>
              <a:t>Kortsch et al. under </a:t>
            </a:r>
            <a:r>
              <a:rPr lang="nb-NO" dirty="0" err="1"/>
              <a:t>review</a:t>
            </a:r>
            <a:r>
              <a:rPr lang="nb-NO" dirty="0"/>
              <a:t> in JAE</a:t>
            </a:r>
            <a:endParaRPr lang="sv-FI" dirty="0"/>
          </a:p>
        </p:txBody>
      </p:sp>
    </p:spTree>
    <p:extLst>
      <p:ext uri="{BB962C8B-B14F-4D97-AF65-F5344CB8AC3E}">
        <p14:creationId xmlns:p14="http://schemas.microsoft.com/office/powerpoint/2010/main" val="8130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4645</TotalTime>
  <Words>2665</Words>
  <Application>Microsoft Office PowerPoint</Application>
  <PresentationFormat>Widescreen</PresentationFormat>
  <Paragraphs>390</Paragraphs>
  <Slides>31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BEF relationships in an aquatic food web: what drives what?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dynamics: composition and relative abundances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Åbo Akademi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Susanne Kortsch</dc:creator>
  <cp:lastModifiedBy>Kortsch, Susanne</cp:lastModifiedBy>
  <cp:revision>323</cp:revision>
  <cp:lastPrinted>2020-09-09T10:45:34Z</cp:lastPrinted>
  <dcterms:created xsi:type="dcterms:W3CDTF">2019-09-04T07:17:20Z</dcterms:created>
  <dcterms:modified xsi:type="dcterms:W3CDTF">2023-01-19T09:15:19Z</dcterms:modified>
</cp:coreProperties>
</file>